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4"/>
  </p:sldMasterIdLst>
  <p:notesMasterIdLst>
    <p:notesMasterId r:id="rId25"/>
  </p:notesMasterIdLst>
  <p:handoutMasterIdLst>
    <p:handoutMasterId r:id="rId26"/>
  </p:handoutMasterIdLst>
  <p:sldIdLst>
    <p:sldId id="282" r:id="rId5"/>
    <p:sldId id="284" r:id="rId6"/>
    <p:sldId id="290" r:id="rId7"/>
    <p:sldId id="291" r:id="rId8"/>
    <p:sldId id="292" r:id="rId9"/>
    <p:sldId id="293" r:id="rId10"/>
    <p:sldId id="294" r:id="rId11"/>
    <p:sldId id="296" r:id="rId12"/>
    <p:sldId id="295" r:id="rId13"/>
    <p:sldId id="298" r:id="rId14"/>
    <p:sldId id="297" r:id="rId15"/>
    <p:sldId id="299" r:id="rId16"/>
    <p:sldId id="301" r:id="rId17"/>
    <p:sldId id="300" r:id="rId18"/>
    <p:sldId id="302" r:id="rId19"/>
    <p:sldId id="303" r:id="rId20"/>
    <p:sldId id="304" r:id="rId21"/>
    <p:sldId id="307" r:id="rId22"/>
    <p:sldId id="306" r:id="rId23"/>
    <p:sldId id="289"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36A91"/>
    <a:srgbClr val="24719D"/>
    <a:srgbClr val="177FAF"/>
    <a:srgbClr val="22697C"/>
    <a:srgbClr val="FFFFFF"/>
    <a:srgbClr val="E6F0F3"/>
    <a:srgbClr val="2B879F"/>
    <a:srgbClr val="005570"/>
    <a:srgbClr val="007093"/>
    <a:srgbClr val="3C78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CD6F4DD-98B8-367B-B059-D197672E75D8}" v="13" dt="2025-02-28T18:25:31.120"/>
    <p1510:client id="{DF4AD8EA-9A5D-0AAC-EF03-B3291A74CB72}" v="59" dt="2025-02-28T18:06:09.9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09C877C-D697-45D2-A866-9BE6A29634A6}" type="datetimeFigureOut">
              <a:rPr lang="en-US" smtClean="0"/>
              <a:t>2/28/2025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D06EB24-2260-4525-8123-9A2800093732}" type="slidenum">
              <a:rPr lang="en-US" smtClean="0"/>
              <a:t>‹#›</a:t>
            </a:fld>
            <a:endParaRPr lang="en-US"/>
          </a:p>
        </p:txBody>
      </p:sp>
    </p:spTree>
    <p:extLst>
      <p:ext uri="{BB962C8B-B14F-4D97-AF65-F5344CB8AC3E}">
        <p14:creationId xmlns:p14="http://schemas.microsoft.com/office/powerpoint/2010/main" val="25527317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F45125-626E-478A-9D58-023E612459DA}" type="datetimeFigureOut">
              <a:rPr lang="en-US" smtClean="0"/>
              <a:t>2/28/2025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021671-45A6-4D3D-9B77-8207E84A22CB}" type="slidenum">
              <a:rPr lang="en-US" smtClean="0"/>
              <a:t>‹#›</a:t>
            </a:fld>
            <a:endParaRPr lang="en-US"/>
          </a:p>
        </p:txBody>
      </p:sp>
    </p:spTree>
    <p:extLst>
      <p:ext uri="{BB962C8B-B14F-4D97-AF65-F5344CB8AC3E}">
        <p14:creationId xmlns:p14="http://schemas.microsoft.com/office/powerpoint/2010/main" val="39783538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ADE9C6D-452F-4BD9-80D1-183D7972F221}"/>
              </a:ext>
            </a:extLst>
          </p:cNvPr>
          <p:cNvSpPr/>
          <p:nvPr userDrawn="1"/>
        </p:nvSpPr>
        <p:spPr>
          <a:xfrm>
            <a:off x="1" y="1800530"/>
            <a:ext cx="12191999" cy="2284876"/>
          </a:xfrm>
          <a:prstGeom prst="rect">
            <a:avLst/>
          </a:prstGeom>
          <a:solidFill>
            <a:srgbClr val="FFFFFF">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a:solidFill>
                  <a:srgbClr val="136A91"/>
                </a:solidFill>
                <a:latin typeface="Tw Cen MT" panose="020B0602020104020603" pitchFamily="34" charset="0"/>
              </a:rPr>
              <a:t>&lt;Title&gt;</a:t>
            </a:r>
          </a:p>
          <a:p>
            <a:pPr algn="ctr"/>
            <a:endParaRPr lang="en-US" sz="2000" b="1">
              <a:solidFill>
                <a:srgbClr val="136A91"/>
              </a:solidFill>
              <a:latin typeface="Tw Cen MT" panose="020B0602020104020603" pitchFamily="34" charset="0"/>
            </a:endParaRPr>
          </a:p>
          <a:p>
            <a:pPr algn="ctr"/>
            <a:r>
              <a:rPr lang="en-US" sz="2800" b="1">
                <a:solidFill>
                  <a:srgbClr val="136A91"/>
                </a:solidFill>
                <a:latin typeface="Tw Cen MT" panose="020B0602020104020603" pitchFamily="34" charset="0"/>
              </a:rPr>
              <a:t>&lt;Name&gt; | &lt;Date&gt;</a:t>
            </a:r>
          </a:p>
        </p:txBody>
      </p:sp>
      <p:cxnSp>
        <p:nvCxnSpPr>
          <p:cNvPr id="5" name="Straight Connector 4">
            <a:extLst>
              <a:ext uri="{FF2B5EF4-FFF2-40B4-BE49-F238E27FC236}">
                <a16:creationId xmlns:a16="http://schemas.microsoft.com/office/drawing/2014/main" id="{C9D64158-11A7-4762-86A1-8664CB0942EC}"/>
              </a:ext>
            </a:extLst>
          </p:cNvPr>
          <p:cNvCxnSpPr/>
          <p:nvPr userDrawn="1"/>
        </p:nvCxnSpPr>
        <p:spPr>
          <a:xfrm>
            <a:off x="3048" y="1671603"/>
            <a:ext cx="12188952" cy="0"/>
          </a:xfrm>
          <a:prstGeom prst="line">
            <a:avLst/>
          </a:prstGeom>
          <a:ln w="38100">
            <a:solidFill>
              <a:srgbClr val="FFFFFF">
                <a:alpha val="75000"/>
              </a:srgb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F50DD4F7-228B-4433-A691-CDB32BF5EBFD}"/>
              </a:ext>
            </a:extLst>
          </p:cNvPr>
          <p:cNvCxnSpPr/>
          <p:nvPr userDrawn="1"/>
        </p:nvCxnSpPr>
        <p:spPr>
          <a:xfrm>
            <a:off x="3048" y="4214333"/>
            <a:ext cx="12188952" cy="0"/>
          </a:xfrm>
          <a:prstGeom prst="line">
            <a:avLst/>
          </a:prstGeom>
          <a:ln w="38100">
            <a:solidFill>
              <a:srgbClr val="FFFFFF">
                <a:alpha val="75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28947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9">
            <a:extLst>
              <a:ext uri="{FF2B5EF4-FFF2-40B4-BE49-F238E27FC236}">
                <a16:creationId xmlns:a16="http://schemas.microsoft.com/office/drawing/2014/main" id="{C94FFA1C-2849-AF08-112F-E0961202DE62}"/>
              </a:ext>
            </a:extLst>
          </p:cNvPr>
          <p:cNvSpPr>
            <a:spLocks noGrp="1"/>
          </p:cNvSpPr>
          <p:nvPr>
            <p:ph type="title"/>
          </p:nvPr>
        </p:nvSpPr>
        <p:spPr>
          <a:xfrm>
            <a:off x="1165746" y="320675"/>
            <a:ext cx="10515600" cy="744037"/>
          </a:xfrm>
          <a:prstGeom prst="rect">
            <a:avLst/>
          </a:prstGeom>
        </p:spPr>
        <p:txBody>
          <a:bodyPr anchor="ctr" anchorCtr="0">
            <a:normAutofit/>
          </a:bodyPr>
          <a:lstStyle>
            <a:lvl1pPr>
              <a:defRPr b="1">
                <a:solidFill>
                  <a:srgbClr val="136A91"/>
                </a:solidFill>
              </a:defRPr>
            </a:lvl1pPr>
          </a:lstStyle>
          <a:p>
            <a:pPr algn="l"/>
            <a:endParaRPr lang="en-US" sz="2800">
              <a:solidFill>
                <a:srgbClr val="136A91"/>
              </a:solidFill>
            </a:endParaRPr>
          </a:p>
        </p:txBody>
      </p:sp>
      <p:sp>
        <p:nvSpPr>
          <p:cNvPr id="5" name="Slide Number Placeholder 3">
            <a:extLst>
              <a:ext uri="{FF2B5EF4-FFF2-40B4-BE49-F238E27FC236}">
                <a16:creationId xmlns:a16="http://schemas.microsoft.com/office/drawing/2014/main" id="{38133477-AA61-5B60-9668-60B5DE8A5494}"/>
              </a:ext>
            </a:extLst>
          </p:cNvPr>
          <p:cNvSpPr>
            <a:spLocks noGrp="1"/>
          </p:cNvSpPr>
          <p:nvPr>
            <p:ph type="sldNum" sz="quarter" idx="12"/>
          </p:nvPr>
        </p:nvSpPr>
        <p:spPr>
          <a:xfrm>
            <a:off x="10291155" y="6356351"/>
            <a:ext cx="1687485" cy="343708"/>
          </a:xfrm>
          <a:prstGeom prst="rect">
            <a:avLst/>
          </a:prstGeom>
        </p:spPr>
        <p:txBody>
          <a:bodyPr/>
          <a:lstStyle>
            <a:lvl1pPr algn="r">
              <a:defRPr/>
            </a:lvl1pPr>
          </a:lstStyle>
          <a:p>
            <a:fld id="{DA3191F6-569B-43B6-BFE8-E208C1B6C7B8}" type="slidenum">
              <a:rPr lang="en-US" smtClean="0"/>
              <a:pPr/>
              <a:t>‹#›</a:t>
            </a:fld>
            <a:endParaRPr lang="en-US"/>
          </a:p>
        </p:txBody>
      </p:sp>
      <p:sp>
        <p:nvSpPr>
          <p:cNvPr id="7" name="Content Placeholder 30">
            <a:extLst>
              <a:ext uri="{FF2B5EF4-FFF2-40B4-BE49-F238E27FC236}">
                <a16:creationId xmlns:a16="http://schemas.microsoft.com/office/drawing/2014/main" id="{1ABE8036-9595-C81A-C203-16FB729DE0A3}"/>
              </a:ext>
            </a:extLst>
          </p:cNvPr>
          <p:cNvSpPr>
            <a:spLocks noGrp="1"/>
          </p:cNvSpPr>
          <p:nvPr>
            <p:ph idx="1"/>
          </p:nvPr>
        </p:nvSpPr>
        <p:spPr>
          <a:xfrm>
            <a:off x="1164609" y="1316736"/>
            <a:ext cx="10515600" cy="4864608"/>
          </a:xfrm>
          <a:prstGeom prst="rect">
            <a:avLst/>
          </a:prstGeom>
        </p:spPr>
        <p:txBody>
          <a:bodyPr/>
          <a:lstStyle>
            <a:lvl1pPr>
              <a:defRPr sz="2400"/>
            </a:lvl1pPr>
          </a:lstStyle>
          <a:p>
            <a:endParaRPr lang="en-US"/>
          </a:p>
        </p:txBody>
      </p:sp>
    </p:spTree>
    <p:extLst>
      <p:ext uri="{BB962C8B-B14F-4D97-AF65-F5344CB8AC3E}">
        <p14:creationId xmlns:p14="http://schemas.microsoft.com/office/powerpoint/2010/main" val="2845796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3DF7ABD1-D813-46B1-AAC5-434BF3C81300}"/>
              </a:ext>
            </a:extLst>
          </p:cNvPr>
          <p:cNvSpPr>
            <a:spLocks noGrp="1"/>
          </p:cNvSpPr>
          <p:nvPr>
            <p:ph type="title"/>
          </p:nvPr>
        </p:nvSpPr>
        <p:spPr>
          <a:xfrm>
            <a:off x="1165746" y="320675"/>
            <a:ext cx="10515600" cy="740664"/>
          </a:xfrm>
          <a:prstGeom prst="rect">
            <a:avLst/>
          </a:prstGeom>
        </p:spPr>
        <p:txBody>
          <a:bodyPr anchor="ctr" anchorCtr="0">
            <a:noAutofit/>
          </a:bodyPr>
          <a:lstStyle>
            <a:lvl1pPr algn="l">
              <a:defRPr sz="2800" b="1">
                <a:solidFill>
                  <a:srgbClr val="136A91"/>
                </a:solidFill>
                <a:latin typeface="Tw Cen MT" panose="020B0602020104020603" pitchFamily="34" charset="0"/>
              </a:defRPr>
            </a:lvl1pPr>
          </a:lstStyle>
          <a:p>
            <a:r>
              <a:rPr lang="en-US"/>
              <a:t>Click to edit Master title style</a:t>
            </a:r>
          </a:p>
        </p:txBody>
      </p:sp>
      <p:sp>
        <p:nvSpPr>
          <p:cNvPr id="9" name="Content Placeholder 2">
            <a:extLst>
              <a:ext uri="{FF2B5EF4-FFF2-40B4-BE49-F238E27FC236}">
                <a16:creationId xmlns:a16="http://schemas.microsoft.com/office/drawing/2014/main" id="{584E9892-58EF-43A0-8763-F85BDA661A45}"/>
              </a:ext>
            </a:extLst>
          </p:cNvPr>
          <p:cNvSpPr>
            <a:spLocks noGrp="1"/>
          </p:cNvSpPr>
          <p:nvPr>
            <p:ph idx="10"/>
          </p:nvPr>
        </p:nvSpPr>
        <p:spPr>
          <a:xfrm>
            <a:off x="1164609" y="1316736"/>
            <a:ext cx="5179656" cy="4864608"/>
          </a:xfrm>
          <a:prstGeom prst="rect">
            <a:avLst/>
          </a:prstGeom>
        </p:spPr>
        <p:txBody>
          <a:bodyPr/>
          <a:lstStyle>
            <a:lvl1pPr>
              <a:defRPr sz="2400">
                <a:latin typeface="Tw Cen MT" panose="020B0602020104020603" pitchFamily="34" charset="0"/>
              </a:defRPr>
            </a:lvl1pPr>
            <a:lvl2pPr>
              <a:defRPr sz="2400">
                <a:latin typeface="Tw Cen MT" panose="020B0602020104020603" pitchFamily="34" charset="0"/>
              </a:defRPr>
            </a:lvl2pPr>
            <a:lvl3pPr>
              <a:defRPr sz="2200">
                <a:latin typeface="Tw Cen MT" panose="020B0602020104020603" pitchFamily="34" charset="0"/>
              </a:defRPr>
            </a:lvl3pPr>
            <a:lvl4pPr>
              <a:defRPr sz="2000">
                <a:latin typeface="Tw Cen MT" panose="020B0602020104020603" pitchFamily="34" charset="0"/>
              </a:defRPr>
            </a:lvl4pPr>
            <a:lvl5pPr>
              <a:defRPr sz="1800">
                <a:latin typeface="Tw Cen MT" panose="020B0602020104020603"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2">
            <a:extLst>
              <a:ext uri="{FF2B5EF4-FFF2-40B4-BE49-F238E27FC236}">
                <a16:creationId xmlns:a16="http://schemas.microsoft.com/office/drawing/2014/main" id="{CC146E72-813A-416E-8B37-C1DF764ABDE1}"/>
              </a:ext>
            </a:extLst>
          </p:cNvPr>
          <p:cNvSpPr>
            <a:spLocks noGrp="1"/>
          </p:cNvSpPr>
          <p:nvPr>
            <p:ph idx="13"/>
          </p:nvPr>
        </p:nvSpPr>
        <p:spPr>
          <a:xfrm>
            <a:off x="6500553" y="1314046"/>
            <a:ext cx="5179656" cy="4864608"/>
          </a:xfrm>
          <a:prstGeom prst="rect">
            <a:avLst/>
          </a:prstGeom>
        </p:spPr>
        <p:txBody>
          <a:bodyPr/>
          <a:lstStyle>
            <a:lvl1pPr>
              <a:defRPr sz="2400">
                <a:latin typeface="Tw Cen MT" panose="020B0602020104020603" pitchFamily="34" charset="0"/>
              </a:defRPr>
            </a:lvl1pPr>
            <a:lvl2pPr>
              <a:defRPr sz="2400">
                <a:latin typeface="Tw Cen MT" panose="020B0602020104020603" pitchFamily="34" charset="0"/>
              </a:defRPr>
            </a:lvl2pPr>
            <a:lvl3pPr>
              <a:defRPr sz="2200">
                <a:latin typeface="Tw Cen MT" panose="020B0602020104020603" pitchFamily="34" charset="0"/>
              </a:defRPr>
            </a:lvl3pPr>
            <a:lvl4pPr>
              <a:defRPr sz="2000">
                <a:latin typeface="Tw Cen MT" panose="020B0602020104020603" pitchFamily="34" charset="0"/>
              </a:defRPr>
            </a:lvl4pPr>
            <a:lvl5pPr>
              <a:defRPr sz="1800">
                <a:latin typeface="Tw Cen MT" panose="020B0602020104020603"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Slide Number Placeholder 3">
            <a:extLst>
              <a:ext uri="{FF2B5EF4-FFF2-40B4-BE49-F238E27FC236}">
                <a16:creationId xmlns:a16="http://schemas.microsoft.com/office/drawing/2014/main" id="{C257CBC7-43EA-3A01-C44D-593BEEA87364}"/>
              </a:ext>
            </a:extLst>
          </p:cNvPr>
          <p:cNvSpPr>
            <a:spLocks noGrp="1"/>
          </p:cNvSpPr>
          <p:nvPr>
            <p:ph type="sldNum" sz="quarter" idx="4"/>
          </p:nvPr>
        </p:nvSpPr>
        <p:spPr>
          <a:xfrm>
            <a:off x="10291155" y="6356351"/>
            <a:ext cx="1687485" cy="343708"/>
          </a:xfrm>
          <a:prstGeom prst="rect">
            <a:avLst/>
          </a:prstGeom>
        </p:spPr>
        <p:txBody>
          <a:bodyPr/>
          <a:lstStyle>
            <a:lvl1pPr algn="r">
              <a:defRPr/>
            </a:lvl1pPr>
          </a:lstStyle>
          <a:p>
            <a:fld id="{DA3191F6-569B-43B6-BFE8-E208C1B6C7B8}" type="slidenum">
              <a:rPr lang="en-US" smtClean="0"/>
              <a:pPr/>
              <a:t>‹#›</a:t>
            </a:fld>
            <a:endParaRPr lang="en-US"/>
          </a:p>
        </p:txBody>
      </p:sp>
    </p:spTree>
    <p:extLst>
      <p:ext uri="{BB962C8B-B14F-4D97-AF65-F5344CB8AC3E}">
        <p14:creationId xmlns:p14="http://schemas.microsoft.com/office/powerpoint/2010/main" val="4015066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B5B997E5-D72A-4CFE-A961-305B2238F396}"/>
              </a:ext>
            </a:extLst>
          </p:cNvPr>
          <p:cNvSpPr>
            <a:spLocks noGrp="1"/>
          </p:cNvSpPr>
          <p:nvPr>
            <p:ph type="title"/>
          </p:nvPr>
        </p:nvSpPr>
        <p:spPr>
          <a:xfrm>
            <a:off x="1165746" y="320675"/>
            <a:ext cx="10515600" cy="740664"/>
          </a:xfrm>
          <a:prstGeom prst="rect">
            <a:avLst/>
          </a:prstGeom>
        </p:spPr>
        <p:txBody>
          <a:bodyPr anchor="ctr" anchorCtr="0">
            <a:noAutofit/>
          </a:bodyPr>
          <a:lstStyle>
            <a:lvl1pPr algn="l">
              <a:defRPr sz="2800" b="1">
                <a:solidFill>
                  <a:srgbClr val="136A91"/>
                </a:solidFill>
                <a:latin typeface="Tw Cen MT" panose="020B0602020104020603" pitchFamily="34" charset="0"/>
              </a:defRPr>
            </a:lvl1pPr>
          </a:lstStyle>
          <a:p>
            <a:r>
              <a:rPr lang="en-US"/>
              <a:t>Click to edit Master title style</a:t>
            </a:r>
          </a:p>
        </p:txBody>
      </p:sp>
      <p:sp>
        <p:nvSpPr>
          <p:cNvPr id="2" name="Slide Number Placeholder 3">
            <a:extLst>
              <a:ext uri="{FF2B5EF4-FFF2-40B4-BE49-F238E27FC236}">
                <a16:creationId xmlns:a16="http://schemas.microsoft.com/office/drawing/2014/main" id="{A1E0E44F-A05E-40F7-ECF6-43A6B1F52F4A}"/>
              </a:ext>
            </a:extLst>
          </p:cNvPr>
          <p:cNvSpPr>
            <a:spLocks noGrp="1"/>
          </p:cNvSpPr>
          <p:nvPr>
            <p:ph type="sldNum" sz="quarter" idx="4"/>
          </p:nvPr>
        </p:nvSpPr>
        <p:spPr>
          <a:xfrm>
            <a:off x="10291155" y="6356351"/>
            <a:ext cx="1687485" cy="343708"/>
          </a:xfrm>
          <a:prstGeom prst="rect">
            <a:avLst/>
          </a:prstGeom>
        </p:spPr>
        <p:txBody>
          <a:bodyPr/>
          <a:lstStyle>
            <a:lvl1pPr algn="r">
              <a:defRPr/>
            </a:lvl1pPr>
          </a:lstStyle>
          <a:p>
            <a:fld id="{DA3191F6-569B-43B6-BFE8-E208C1B6C7B8}" type="slidenum">
              <a:rPr lang="en-US" smtClean="0"/>
              <a:pPr/>
              <a:t>‹#›</a:t>
            </a:fld>
            <a:endParaRPr lang="en-US"/>
          </a:p>
        </p:txBody>
      </p:sp>
    </p:spTree>
    <p:extLst>
      <p:ext uri="{BB962C8B-B14F-4D97-AF65-F5344CB8AC3E}">
        <p14:creationId xmlns:p14="http://schemas.microsoft.com/office/powerpoint/2010/main" val="3889955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6D5BFE72-F6D1-4225-7A0E-362EDB5D57C9}"/>
              </a:ext>
            </a:extLst>
          </p:cNvPr>
          <p:cNvSpPr>
            <a:spLocks noGrp="1"/>
          </p:cNvSpPr>
          <p:nvPr>
            <p:ph type="sldNum" sz="quarter" idx="4"/>
          </p:nvPr>
        </p:nvSpPr>
        <p:spPr>
          <a:xfrm>
            <a:off x="10291155" y="6356351"/>
            <a:ext cx="1687485" cy="343708"/>
          </a:xfrm>
          <a:prstGeom prst="rect">
            <a:avLst/>
          </a:prstGeom>
        </p:spPr>
        <p:txBody>
          <a:bodyPr/>
          <a:lstStyle>
            <a:lvl1pPr algn="r">
              <a:defRPr/>
            </a:lvl1pPr>
          </a:lstStyle>
          <a:p>
            <a:fld id="{DA3191F6-569B-43B6-BFE8-E208C1B6C7B8}" type="slidenum">
              <a:rPr lang="en-US" smtClean="0"/>
              <a:pPr/>
              <a:t>‹#›</a:t>
            </a:fld>
            <a:endParaRPr lang="en-US"/>
          </a:p>
        </p:txBody>
      </p:sp>
    </p:spTree>
    <p:extLst>
      <p:ext uri="{BB962C8B-B14F-4D97-AF65-F5344CB8AC3E}">
        <p14:creationId xmlns:p14="http://schemas.microsoft.com/office/powerpoint/2010/main" val="4202664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C44BFE86-B91F-4F38-94F1-F3A1745B10EF}"/>
              </a:ext>
            </a:extLst>
          </p:cNvPr>
          <p:cNvSpPr>
            <a:spLocks noGrp="1"/>
          </p:cNvSpPr>
          <p:nvPr>
            <p:ph type="pic" idx="1"/>
          </p:nvPr>
        </p:nvSpPr>
        <p:spPr>
          <a:xfrm>
            <a:off x="5183187" y="1316736"/>
            <a:ext cx="6497021" cy="4864608"/>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8" name="Title 1">
            <a:extLst>
              <a:ext uri="{FF2B5EF4-FFF2-40B4-BE49-F238E27FC236}">
                <a16:creationId xmlns:a16="http://schemas.microsoft.com/office/drawing/2014/main" id="{C90FF767-96AE-420F-A365-2AC4BF8DA162}"/>
              </a:ext>
            </a:extLst>
          </p:cNvPr>
          <p:cNvSpPr txBox="1">
            <a:spLocks/>
          </p:cNvSpPr>
          <p:nvPr userDrawn="1"/>
        </p:nvSpPr>
        <p:spPr>
          <a:xfrm>
            <a:off x="1165746" y="320675"/>
            <a:ext cx="10515600" cy="74066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800" b="1" kern="1200">
                <a:solidFill>
                  <a:srgbClr val="22697C"/>
                </a:solidFill>
                <a:latin typeface="Tw Cen MT" panose="020B0602020104020603" pitchFamily="34" charset="0"/>
                <a:ea typeface="+mj-ea"/>
                <a:cs typeface="+mj-cs"/>
              </a:defRPr>
            </a:lvl1pPr>
          </a:lstStyle>
          <a:p>
            <a:r>
              <a:rPr lang="en-US">
                <a:solidFill>
                  <a:srgbClr val="136A91"/>
                </a:solidFill>
              </a:rPr>
              <a:t>Click to edit Master title style</a:t>
            </a:r>
          </a:p>
        </p:txBody>
      </p:sp>
      <p:sp>
        <p:nvSpPr>
          <p:cNvPr id="9" name="Content Placeholder 2">
            <a:extLst>
              <a:ext uri="{FF2B5EF4-FFF2-40B4-BE49-F238E27FC236}">
                <a16:creationId xmlns:a16="http://schemas.microsoft.com/office/drawing/2014/main" id="{3E131995-68AE-434F-8B55-3EDFBE47E951}"/>
              </a:ext>
            </a:extLst>
          </p:cNvPr>
          <p:cNvSpPr>
            <a:spLocks noGrp="1"/>
          </p:cNvSpPr>
          <p:nvPr>
            <p:ph idx="13"/>
          </p:nvPr>
        </p:nvSpPr>
        <p:spPr>
          <a:xfrm>
            <a:off x="1164609" y="1316736"/>
            <a:ext cx="3657600" cy="4864608"/>
          </a:xfrm>
          <a:prstGeom prst="rect">
            <a:avLst/>
          </a:prstGeom>
        </p:spPr>
        <p:txBody>
          <a:bodyPr/>
          <a:lstStyle>
            <a:lvl1pPr>
              <a:defRPr sz="2400">
                <a:latin typeface="Tw Cen MT" panose="020B0602020104020603" pitchFamily="34" charset="0"/>
              </a:defRPr>
            </a:lvl1pPr>
            <a:lvl2pPr>
              <a:defRPr sz="2400">
                <a:latin typeface="Tw Cen MT" panose="020B0602020104020603" pitchFamily="34" charset="0"/>
              </a:defRPr>
            </a:lvl2pPr>
            <a:lvl3pPr>
              <a:defRPr sz="2200">
                <a:latin typeface="Tw Cen MT" panose="020B0602020104020603" pitchFamily="34" charset="0"/>
              </a:defRPr>
            </a:lvl3pPr>
            <a:lvl4pPr>
              <a:defRPr sz="2000">
                <a:latin typeface="Tw Cen MT" panose="020B0602020104020603" pitchFamily="34" charset="0"/>
              </a:defRPr>
            </a:lvl4pPr>
            <a:lvl5pPr>
              <a:defRPr sz="1800">
                <a:latin typeface="Tw Cen MT" panose="020B0602020104020603"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Slide Number Placeholder 3">
            <a:extLst>
              <a:ext uri="{FF2B5EF4-FFF2-40B4-BE49-F238E27FC236}">
                <a16:creationId xmlns:a16="http://schemas.microsoft.com/office/drawing/2014/main" id="{1D40BBC3-62FC-73E6-EB60-E6380182FA11}"/>
              </a:ext>
            </a:extLst>
          </p:cNvPr>
          <p:cNvSpPr>
            <a:spLocks noGrp="1"/>
          </p:cNvSpPr>
          <p:nvPr>
            <p:ph type="sldNum" sz="quarter" idx="4"/>
          </p:nvPr>
        </p:nvSpPr>
        <p:spPr>
          <a:xfrm>
            <a:off x="10291155" y="6356351"/>
            <a:ext cx="1687485" cy="343708"/>
          </a:xfrm>
          <a:prstGeom prst="rect">
            <a:avLst/>
          </a:prstGeom>
        </p:spPr>
        <p:txBody>
          <a:bodyPr/>
          <a:lstStyle>
            <a:lvl1pPr algn="r">
              <a:defRPr/>
            </a:lvl1pPr>
          </a:lstStyle>
          <a:p>
            <a:fld id="{DA3191F6-569B-43B6-BFE8-E208C1B6C7B8}" type="slidenum">
              <a:rPr lang="en-US" smtClean="0"/>
              <a:pPr/>
              <a:t>‹#›</a:t>
            </a:fld>
            <a:endParaRPr lang="en-US"/>
          </a:p>
        </p:txBody>
      </p:sp>
    </p:spTree>
    <p:extLst>
      <p:ext uri="{BB962C8B-B14F-4D97-AF65-F5344CB8AC3E}">
        <p14:creationId xmlns:p14="http://schemas.microsoft.com/office/powerpoint/2010/main" val="1838428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86766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9">
            <a:lum/>
          </a:blip>
          <a:srcRect/>
          <a:stretch>
            <a:fillRect/>
          </a:stretch>
        </a:blipFill>
        <a:effectLst/>
      </p:bgPr>
    </p:bg>
    <p:spTree>
      <p:nvGrpSpPr>
        <p:cNvPr id="1" name=""/>
        <p:cNvGrpSpPr/>
        <p:nvPr/>
      </p:nvGrpSpPr>
      <p:grpSpPr>
        <a:xfrm>
          <a:off x="0" y="0"/>
          <a:ext cx="0" cy="0"/>
          <a:chOff x="0" y="0"/>
          <a:chExt cx="0" cy="0"/>
        </a:xfrm>
      </p:grpSpPr>
      <p:sp>
        <p:nvSpPr>
          <p:cNvPr id="12" name="Title Placeholder 11">
            <a:extLst>
              <a:ext uri="{FF2B5EF4-FFF2-40B4-BE49-F238E27FC236}">
                <a16:creationId xmlns:a16="http://schemas.microsoft.com/office/drawing/2014/main" id="{508A8353-1F24-440D-9E5B-96FAC6E65621}"/>
              </a:ext>
            </a:extLst>
          </p:cNvPr>
          <p:cNvSpPr>
            <a:spLocks noGrp="1"/>
          </p:cNvSpPr>
          <p:nvPr>
            <p:ph type="title"/>
          </p:nvPr>
        </p:nvSpPr>
        <p:spPr>
          <a:xfrm>
            <a:off x="1170432" y="320040"/>
            <a:ext cx="10515600" cy="740664"/>
          </a:xfrm>
          <a:prstGeom prst="rect">
            <a:avLst/>
          </a:prstGeom>
        </p:spPr>
        <p:txBody>
          <a:bodyPr vert="horz" lIns="91440" tIns="45720" rIns="91440" bIns="45720" rtlCol="0" anchor="ctr">
            <a:normAutofit/>
          </a:bodyPr>
          <a:lstStyle/>
          <a:p>
            <a:r>
              <a:rPr lang="en-US"/>
              <a:t>Click to edit Master title style</a:t>
            </a:r>
          </a:p>
        </p:txBody>
      </p:sp>
      <p:sp>
        <p:nvSpPr>
          <p:cNvPr id="13" name="Text Placeholder 12">
            <a:extLst>
              <a:ext uri="{FF2B5EF4-FFF2-40B4-BE49-F238E27FC236}">
                <a16:creationId xmlns:a16="http://schemas.microsoft.com/office/drawing/2014/main" id="{2F430404-9B02-4221-A602-47BD73C10CF8}"/>
              </a:ext>
            </a:extLst>
          </p:cNvPr>
          <p:cNvSpPr>
            <a:spLocks noGrp="1"/>
          </p:cNvSpPr>
          <p:nvPr>
            <p:ph type="body" idx="1"/>
          </p:nvPr>
        </p:nvSpPr>
        <p:spPr>
          <a:xfrm>
            <a:off x="1161288" y="1316736"/>
            <a:ext cx="10515600" cy="48646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Slide Number Placeholder 3">
            <a:extLst>
              <a:ext uri="{FF2B5EF4-FFF2-40B4-BE49-F238E27FC236}">
                <a16:creationId xmlns:a16="http://schemas.microsoft.com/office/drawing/2014/main" id="{A2500C29-AA63-E91D-3849-3909258748B7}"/>
              </a:ext>
            </a:extLst>
          </p:cNvPr>
          <p:cNvSpPr>
            <a:spLocks noGrp="1"/>
          </p:cNvSpPr>
          <p:nvPr>
            <p:ph type="sldNum" sz="quarter" idx="4"/>
          </p:nvPr>
        </p:nvSpPr>
        <p:spPr>
          <a:xfrm>
            <a:off x="10291155" y="6356351"/>
            <a:ext cx="1687485" cy="343708"/>
          </a:xfrm>
          <a:prstGeom prst="rect">
            <a:avLst/>
          </a:prstGeom>
        </p:spPr>
        <p:txBody>
          <a:bodyPr/>
          <a:lstStyle>
            <a:lvl1pPr algn="r">
              <a:defRPr/>
            </a:lvl1pPr>
          </a:lstStyle>
          <a:p>
            <a:fld id="{DA3191F6-569B-43B6-BFE8-E208C1B6C7B8}" type="slidenum">
              <a:rPr lang="en-US" smtClean="0"/>
              <a:pPr/>
              <a:t>‹#›</a:t>
            </a:fld>
            <a:endParaRPr lang="en-US"/>
          </a:p>
        </p:txBody>
      </p:sp>
    </p:spTree>
    <p:extLst>
      <p:ext uri="{BB962C8B-B14F-4D97-AF65-F5344CB8AC3E}">
        <p14:creationId xmlns:p14="http://schemas.microsoft.com/office/powerpoint/2010/main" val="760802557"/>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9" r:id="rId3"/>
    <p:sldLayoutId id="2147483681" r:id="rId4"/>
    <p:sldLayoutId id="2147483682" r:id="rId5"/>
    <p:sldLayoutId id="2147483684" r:id="rId6"/>
    <p:sldLayoutId id="2147483687" r:id="rId7"/>
  </p:sldLayoutIdLst>
  <p:txStyles>
    <p:titleStyle>
      <a:lvl1pPr algn="l" defTabSz="914400" rtl="0" eaLnBrk="1" latinLnBrk="0" hangingPunct="1">
        <a:lnSpc>
          <a:spcPct val="90000"/>
        </a:lnSpc>
        <a:spcBef>
          <a:spcPct val="0"/>
        </a:spcBef>
        <a:buNone/>
        <a:defRPr sz="2800" b="1" kern="1200">
          <a:solidFill>
            <a:srgbClr val="136A9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1000"/>
            <a:lum/>
          </a:blip>
          <a:srcRect/>
          <a:stretch>
            <a:fillRect/>
          </a:stretch>
        </a:blipFill>
        <a:effectLst/>
      </p:bgPr>
    </p:bg>
    <p:spTree>
      <p:nvGrpSpPr>
        <p:cNvPr id="1" name=""/>
        <p:cNvGrpSpPr/>
        <p:nvPr/>
      </p:nvGrpSpPr>
      <p:grpSpPr>
        <a:xfrm>
          <a:off x="0" y="0"/>
          <a:ext cx="0" cy="0"/>
          <a:chOff x="0" y="0"/>
          <a:chExt cx="0" cy="0"/>
        </a:xfrm>
      </p:grpSpPr>
      <p:pic>
        <p:nvPicPr>
          <p:cNvPr id="5" name="Picture 4" descr="A black and white logo&#10;&#10;Description automatically generated with low confidence">
            <a:extLst>
              <a:ext uri="{FF2B5EF4-FFF2-40B4-BE49-F238E27FC236}">
                <a16:creationId xmlns:a16="http://schemas.microsoft.com/office/drawing/2014/main" id="{EBBE7F12-A2A2-3DDF-A9F6-0E073235D17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3736" y="5724144"/>
            <a:ext cx="1996726" cy="914400"/>
          </a:xfrm>
          <a:prstGeom prst="rect">
            <a:avLst/>
          </a:prstGeom>
        </p:spPr>
      </p:pic>
    </p:spTree>
    <p:extLst>
      <p:ext uri="{BB962C8B-B14F-4D97-AF65-F5344CB8AC3E}">
        <p14:creationId xmlns:p14="http://schemas.microsoft.com/office/powerpoint/2010/main" val="32949377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4B2349-EA4E-4954-9DA3-DB18C2E614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AA558F-B77E-4C1E-A74D-14AD2C3B78E2}"/>
              </a:ext>
            </a:extLst>
          </p:cNvPr>
          <p:cNvSpPr>
            <a:spLocks noGrp="1"/>
          </p:cNvSpPr>
          <p:nvPr>
            <p:ph type="title"/>
          </p:nvPr>
        </p:nvSpPr>
        <p:spPr/>
        <p:txBody>
          <a:bodyPr/>
          <a:lstStyle/>
          <a:p>
            <a:r>
              <a:rPr lang="en-US"/>
              <a:t>Identification of College Affordability as an Area of Interest</a:t>
            </a:r>
          </a:p>
        </p:txBody>
      </p:sp>
      <p:sp>
        <p:nvSpPr>
          <p:cNvPr id="3" name="Content Placeholder 2">
            <a:extLst>
              <a:ext uri="{FF2B5EF4-FFF2-40B4-BE49-F238E27FC236}">
                <a16:creationId xmlns:a16="http://schemas.microsoft.com/office/drawing/2014/main" id="{A93357F5-F7A7-EC57-0AAF-73037771CB49}"/>
              </a:ext>
            </a:extLst>
          </p:cNvPr>
          <p:cNvSpPr>
            <a:spLocks noGrp="1"/>
          </p:cNvSpPr>
          <p:nvPr>
            <p:ph idx="1"/>
          </p:nvPr>
        </p:nvSpPr>
        <p:spPr/>
        <p:txBody>
          <a:bodyPr vert="horz" lIns="91440" tIns="45720" rIns="91440" bIns="45720" rtlCol="0" anchor="t">
            <a:normAutofit/>
          </a:bodyPr>
          <a:lstStyle/>
          <a:p>
            <a:r>
              <a:rPr lang="en-US"/>
              <a:t>The SAC’s is committed to improving access to higher education through improving foundational support for the student condition. </a:t>
            </a:r>
          </a:p>
          <a:p>
            <a:endParaRPr lang="en-US"/>
          </a:p>
          <a:p>
            <a:r>
              <a:rPr lang="en-US"/>
              <a:t>Through discussion financial stress emerged as central theme influencing student success and well-being. </a:t>
            </a:r>
          </a:p>
          <a:p>
            <a:endParaRPr lang="en-US"/>
          </a:p>
          <a:p>
            <a:r>
              <a:rPr lang="en-US"/>
              <a:t>It is pivotal to preserve the mobility that education grants in an equitable context so that every student can partake in higher education, regardless of socioeconomic status.</a:t>
            </a:r>
          </a:p>
          <a:p>
            <a:endParaRPr lang="en-US"/>
          </a:p>
        </p:txBody>
      </p:sp>
    </p:spTree>
    <p:extLst>
      <p:ext uri="{BB962C8B-B14F-4D97-AF65-F5344CB8AC3E}">
        <p14:creationId xmlns:p14="http://schemas.microsoft.com/office/powerpoint/2010/main" val="30439249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78BF0B-E0C8-30EA-20D7-1CAB2AB957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DB2E9B-52F0-BEA8-CBC7-18A4AEA476F4}"/>
              </a:ext>
            </a:extLst>
          </p:cNvPr>
          <p:cNvSpPr>
            <a:spLocks noGrp="1"/>
          </p:cNvSpPr>
          <p:nvPr>
            <p:ph type="title"/>
          </p:nvPr>
        </p:nvSpPr>
        <p:spPr/>
        <p:txBody>
          <a:bodyPr/>
          <a:lstStyle/>
          <a:p>
            <a:r>
              <a:rPr lang="en-US"/>
              <a:t>Area Two: College Affordability – MAP Grant Funding</a:t>
            </a:r>
          </a:p>
        </p:txBody>
      </p:sp>
      <p:sp>
        <p:nvSpPr>
          <p:cNvPr id="3" name="Content Placeholder 2">
            <a:extLst>
              <a:ext uri="{FF2B5EF4-FFF2-40B4-BE49-F238E27FC236}">
                <a16:creationId xmlns:a16="http://schemas.microsoft.com/office/drawing/2014/main" id="{2C8AC721-4901-79FD-7FFE-B82715891E4F}"/>
              </a:ext>
            </a:extLst>
          </p:cNvPr>
          <p:cNvSpPr>
            <a:spLocks noGrp="1"/>
          </p:cNvSpPr>
          <p:nvPr>
            <p:ph idx="1"/>
          </p:nvPr>
        </p:nvSpPr>
        <p:spPr/>
        <p:txBody>
          <a:bodyPr vert="horz" lIns="91440" tIns="45720" rIns="91440" bIns="45720" rtlCol="0" anchor="t">
            <a:normAutofit/>
          </a:bodyPr>
          <a:lstStyle/>
          <a:p>
            <a:r>
              <a:rPr lang="en-US"/>
              <a:t>In January for FY26, the board voted to recommend a $50 million in MAP funding; which would bring the total appropriation to $761.6 million.</a:t>
            </a:r>
          </a:p>
          <a:p>
            <a:r>
              <a:rPr lang="en-US"/>
              <a:t>MAP currently covers 48.4% of the average tuition and fees at public universities. </a:t>
            </a:r>
          </a:p>
        </p:txBody>
      </p:sp>
      <p:pic>
        <p:nvPicPr>
          <p:cNvPr id="6" name="Picture 5" descr="A graph showing the average coverage of a university&#10;&#10;AI-generated content may be incorrect.">
            <a:extLst>
              <a:ext uri="{FF2B5EF4-FFF2-40B4-BE49-F238E27FC236}">
                <a16:creationId xmlns:a16="http://schemas.microsoft.com/office/drawing/2014/main" id="{98E8976C-CA7F-8232-D081-D3C1C34135E2}"/>
              </a:ext>
            </a:extLst>
          </p:cNvPr>
          <p:cNvPicPr>
            <a:picLocks noChangeAspect="1"/>
          </p:cNvPicPr>
          <p:nvPr/>
        </p:nvPicPr>
        <p:blipFill>
          <a:blip r:embed="rId2"/>
          <a:stretch>
            <a:fillRect/>
          </a:stretch>
        </p:blipFill>
        <p:spPr>
          <a:xfrm>
            <a:off x="3018578" y="2446811"/>
            <a:ext cx="6810375" cy="4171950"/>
          </a:xfrm>
          <a:prstGeom prst="rect">
            <a:avLst/>
          </a:prstGeom>
        </p:spPr>
      </p:pic>
    </p:spTree>
    <p:extLst>
      <p:ext uri="{BB962C8B-B14F-4D97-AF65-F5344CB8AC3E}">
        <p14:creationId xmlns:p14="http://schemas.microsoft.com/office/powerpoint/2010/main" val="21420391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41E9A1-C885-C0C3-34C0-12BE6724D4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260512-AA56-A703-EE5A-CB3ED7CCEE31}"/>
              </a:ext>
            </a:extLst>
          </p:cNvPr>
          <p:cNvSpPr>
            <a:spLocks noGrp="1"/>
          </p:cNvSpPr>
          <p:nvPr>
            <p:ph type="title"/>
          </p:nvPr>
        </p:nvSpPr>
        <p:spPr/>
        <p:txBody>
          <a:bodyPr/>
          <a:lstStyle/>
          <a:p>
            <a:r>
              <a:rPr lang="en-US"/>
              <a:t>Area Two: College Affordability – MAP Grant Funding</a:t>
            </a:r>
          </a:p>
        </p:txBody>
      </p:sp>
      <p:sp>
        <p:nvSpPr>
          <p:cNvPr id="3" name="Content Placeholder 2">
            <a:extLst>
              <a:ext uri="{FF2B5EF4-FFF2-40B4-BE49-F238E27FC236}">
                <a16:creationId xmlns:a16="http://schemas.microsoft.com/office/drawing/2014/main" id="{2AB2D15A-989B-0AEA-35F0-E53A1A845EDF}"/>
              </a:ext>
            </a:extLst>
          </p:cNvPr>
          <p:cNvSpPr>
            <a:spLocks noGrp="1"/>
          </p:cNvSpPr>
          <p:nvPr>
            <p:ph idx="1"/>
          </p:nvPr>
        </p:nvSpPr>
        <p:spPr/>
        <p:txBody>
          <a:bodyPr vert="horz" lIns="91440" tIns="45720" rIns="91440" bIns="45720" rtlCol="0" anchor="t">
            <a:normAutofit/>
          </a:bodyPr>
          <a:lstStyle/>
          <a:p>
            <a:r>
              <a:rPr lang="en-US"/>
              <a:t>In January for FY26, the board voted to recommend a $50 million in MAP funding; which would bring the total appropriation to $761.6 million.</a:t>
            </a:r>
          </a:p>
          <a:p>
            <a:r>
              <a:rPr lang="en-US">
                <a:latin typeface="TW Cen MT"/>
              </a:rPr>
              <a:t>MAP currently covers 58.9% of the average tuition and fees at community colleges.</a:t>
            </a:r>
          </a:p>
        </p:txBody>
      </p:sp>
      <p:pic>
        <p:nvPicPr>
          <p:cNvPr id="6" name="Picture 5">
            <a:extLst>
              <a:ext uri="{FF2B5EF4-FFF2-40B4-BE49-F238E27FC236}">
                <a16:creationId xmlns:a16="http://schemas.microsoft.com/office/drawing/2014/main" id="{A9AF0ADE-7D28-358D-0361-D2FA284E2C2A}"/>
              </a:ext>
            </a:extLst>
          </p:cNvPr>
          <p:cNvPicPr>
            <a:picLocks noChangeAspect="1"/>
          </p:cNvPicPr>
          <p:nvPr/>
        </p:nvPicPr>
        <p:blipFill>
          <a:blip r:embed="rId2"/>
          <a:stretch>
            <a:fillRect/>
          </a:stretch>
        </p:blipFill>
        <p:spPr>
          <a:xfrm>
            <a:off x="2924285" y="2589471"/>
            <a:ext cx="7264916" cy="4018220"/>
          </a:xfrm>
          <a:prstGeom prst="rect">
            <a:avLst/>
          </a:prstGeom>
        </p:spPr>
      </p:pic>
    </p:spTree>
    <p:extLst>
      <p:ext uri="{BB962C8B-B14F-4D97-AF65-F5344CB8AC3E}">
        <p14:creationId xmlns:p14="http://schemas.microsoft.com/office/powerpoint/2010/main" val="14859550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9CD41C-1765-E0E3-7383-0D857AEBB3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46BA1C-5F56-F646-CCA3-412FF454FFA3}"/>
              </a:ext>
            </a:extLst>
          </p:cNvPr>
          <p:cNvSpPr>
            <a:spLocks noGrp="1"/>
          </p:cNvSpPr>
          <p:nvPr>
            <p:ph type="title"/>
          </p:nvPr>
        </p:nvSpPr>
        <p:spPr/>
        <p:txBody>
          <a:bodyPr>
            <a:normAutofit fontScale="90000"/>
          </a:bodyPr>
          <a:lstStyle/>
          <a:p>
            <a:r>
              <a:rPr lang="en-US"/>
              <a:t>Area Two: College Affordability – Open Educational Resources (OERs)</a:t>
            </a:r>
          </a:p>
        </p:txBody>
      </p:sp>
      <p:sp>
        <p:nvSpPr>
          <p:cNvPr id="3" name="Content Placeholder 2">
            <a:extLst>
              <a:ext uri="{FF2B5EF4-FFF2-40B4-BE49-F238E27FC236}">
                <a16:creationId xmlns:a16="http://schemas.microsoft.com/office/drawing/2014/main" id="{47D08461-90FD-F683-466D-433426F6C263}"/>
              </a:ext>
            </a:extLst>
          </p:cNvPr>
          <p:cNvSpPr>
            <a:spLocks noGrp="1"/>
          </p:cNvSpPr>
          <p:nvPr>
            <p:ph idx="1"/>
          </p:nvPr>
        </p:nvSpPr>
        <p:spPr>
          <a:xfrm>
            <a:off x="1164609" y="1068856"/>
            <a:ext cx="10515600" cy="4864608"/>
          </a:xfrm>
        </p:spPr>
        <p:txBody>
          <a:bodyPr vert="horz" lIns="91440" tIns="45720" rIns="91440" bIns="45720" rtlCol="0" anchor="t">
            <a:normAutofit/>
          </a:bodyPr>
          <a:lstStyle/>
          <a:p>
            <a:r>
              <a:rPr lang="en-US"/>
              <a:t>Open educational resources are free teaching and learning materials that anyone can use, reuse, and adapt. </a:t>
            </a:r>
          </a:p>
          <a:p>
            <a:endParaRPr lang="en-US"/>
          </a:p>
          <a:p>
            <a:r>
              <a:rPr lang="en-US"/>
              <a:t>Faculty use of OERs can lead to an average savings of $300 per student, per semester at some colleges (Idzik, 2025).</a:t>
            </a:r>
          </a:p>
          <a:p>
            <a:endParaRPr lang="en-US"/>
          </a:p>
          <a:p>
            <a:r>
              <a:rPr lang="en-US"/>
              <a:t>OER use is tied to higher grades, retention, course completion, and positive student perceptions (Colvard, Watson, &amp; Park, 2023).</a:t>
            </a:r>
          </a:p>
          <a:p>
            <a:endParaRPr lang="en-US"/>
          </a:p>
          <a:p>
            <a:r>
              <a:rPr lang="en-US"/>
              <a:t>Faculty and administration at various institutions (such as Harold Washington College, NEIU, and John A. Logan College) have begun to advocate for and make the switch to OER. Additional support from IBHE would be powerful and impactful.</a:t>
            </a:r>
          </a:p>
        </p:txBody>
      </p:sp>
    </p:spTree>
    <p:extLst>
      <p:ext uri="{BB962C8B-B14F-4D97-AF65-F5344CB8AC3E}">
        <p14:creationId xmlns:p14="http://schemas.microsoft.com/office/powerpoint/2010/main" val="9368672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A14162-19CF-251F-116C-A97736D2B1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78A711-A23B-9E97-2C12-AFDAF8D65FEA}"/>
              </a:ext>
            </a:extLst>
          </p:cNvPr>
          <p:cNvSpPr>
            <a:spLocks noGrp="1"/>
          </p:cNvSpPr>
          <p:nvPr>
            <p:ph type="title"/>
          </p:nvPr>
        </p:nvSpPr>
        <p:spPr/>
        <p:txBody>
          <a:bodyPr/>
          <a:lstStyle/>
          <a:p>
            <a:r>
              <a:rPr lang="en-US">
                <a:latin typeface="TW Cen MT"/>
              </a:rPr>
              <a:t>Proposed Recommendations of the IBHE SAC: College Affordability</a:t>
            </a:r>
            <a:endParaRPr lang="en-US"/>
          </a:p>
        </p:txBody>
      </p:sp>
      <p:sp>
        <p:nvSpPr>
          <p:cNvPr id="3" name="Content Placeholder 2">
            <a:extLst>
              <a:ext uri="{FF2B5EF4-FFF2-40B4-BE49-F238E27FC236}">
                <a16:creationId xmlns:a16="http://schemas.microsoft.com/office/drawing/2014/main" id="{A363FC8D-E324-43DE-90C9-B5A0715624C6}"/>
              </a:ext>
            </a:extLst>
          </p:cNvPr>
          <p:cNvSpPr>
            <a:spLocks noGrp="1"/>
          </p:cNvSpPr>
          <p:nvPr>
            <p:ph idx="1"/>
          </p:nvPr>
        </p:nvSpPr>
        <p:spPr/>
        <p:txBody>
          <a:bodyPr vert="horz" lIns="91440" tIns="45720" rIns="91440" bIns="45720" rtlCol="0" anchor="t">
            <a:normAutofit/>
          </a:bodyPr>
          <a:lstStyle/>
          <a:p>
            <a:r>
              <a:rPr lang="en-US"/>
              <a:t>The SAC acknowledges and encourages the continued support of MAP funding towards the goal of $1B in funding provided to students. MAP offers critical assistance to students throughout the state, helping to ensure access to higher education with the fiscal support necessary to do so.</a:t>
            </a:r>
          </a:p>
          <a:p>
            <a:endParaRPr lang="en-US"/>
          </a:p>
          <a:p>
            <a:r>
              <a:rPr lang="en-US"/>
              <a:t>The SAC encourages IBHE to support colleges and universities in Illinois in a movement towards the implementation and utilization of open educational resources (OERs) throughout disciplines.</a:t>
            </a:r>
          </a:p>
          <a:p>
            <a:endParaRPr lang="en-US"/>
          </a:p>
        </p:txBody>
      </p:sp>
    </p:spTree>
    <p:extLst>
      <p:ext uri="{BB962C8B-B14F-4D97-AF65-F5344CB8AC3E}">
        <p14:creationId xmlns:p14="http://schemas.microsoft.com/office/powerpoint/2010/main" val="13097705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BC23A9-0D91-8D78-FFE5-F4192FBA54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A2DBFB-9EB6-07C0-4D16-831B337A5A11}"/>
              </a:ext>
            </a:extLst>
          </p:cNvPr>
          <p:cNvSpPr>
            <a:spLocks noGrp="1"/>
          </p:cNvSpPr>
          <p:nvPr>
            <p:ph type="title"/>
          </p:nvPr>
        </p:nvSpPr>
        <p:spPr/>
        <p:txBody>
          <a:bodyPr/>
          <a:lstStyle/>
          <a:p>
            <a:r>
              <a:rPr lang="en-US" sz="2500">
                <a:latin typeface="TW Cen MT"/>
              </a:rPr>
              <a:t>Acknowledgement of Ongoing Efforts &amp; Relevancy of </a:t>
            </a:r>
            <a:r>
              <a:rPr lang="en-US" sz="2500" i="1">
                <a:latin typeface="TW Cen MT"/>
              </a:rPr>
              <a:t>A Thriving Illinois</a:t>
            </a:r>
            <a:endParaRPr lang="en-US" sz="2500" i="1"/>
          </a:p>
        </p:txBody>
      </p:sp>
      <p:sp>
        <p:nvSpPr>
          <p:cNvPr id="3" name="Content Placeholder 2">
            <a:extLst>
              <a:ext uri="{FF2B5EF4-FFF2-40B4-BE49-F238E27FC236}">
                <a16:creationId xmlns:a16="http://schemas.microsoft.com/office/drawing/2014/main" id="{99DD0A1B-4FCD-F017-0C42-76F1299DEB6F}"/>
              </a:ext>
            </a:extLst>
          </p:cNvPr>
          <p:cNvSpPr>
            <a:spLocks noGrp="1"/>
          </p:cNvSpPr>
          <p:nvPr>
            <p:ph idx="10"/>
          </p:nvPr>
        </p:nvSpPr>
        <p:spPr>
          <a:xfrm>
            <a:off x="6418865" y="1325597"/>
            <a:ext cx="5179656" cy="4864608"/>
          </a:xfrm>
        </p:spPr>
        <p:txBody>
          <a:bodyPr vert="horz" lIns="91440" tIns="45720" rIns="91440" bIns="45720" rtlCol="0" anchor="t">
            <a:normAutofit/>
          </a:bodyPr>
          <a:lstStyle/>
          <a:p>
            <a:r>
              <a:rPr lang="en-US">
                <a:latin typeface="Tw Cen MT"/>
              </a:rPr>
              <a:t>Our recommendations align with the themes and goals outlined in </a:t>
            </a:r>
            <a:r>
              <a:rPr lang="en-US" i="1">
                <a:latin typeface="Tw Cen MT"/>
              </a:rPr>
              <a:t>A Thriving Illinois</a:t>
            </a:r>
            <a:r>
              <a:rPr lang="en-US">
                <a:latin typeface="Tw Cen MT"/>
              </a:rPr>
              <a:t>.</a:t>
            </a:r>
            <a:endParaRPr lang="en-US"/>
          </a:p>
          <a:p>
            <a:endParaRPr lang="en-US">
              <a:latin typeface="Tw Cen MT"/>
            </a:endParaRPr>
          </a:p>
          <a:p>
            <a:r>
              <a:rPr lang="en-US">
                <a:latin typeface="Tw Cen MT"/>
              </a:rPr>
              <a:t>We commend and encourage the continued support for additional MAP grant funding.</a:t>
            </a:r>
            <a:endParaRPr lang="en-US"/>
          </a:p>
          <a:p>
            <a:endParaRPr lang="en-US">
              <a:latin typeface="Tw Cen MT"/>
            </a:endParaRPr>
          </a:p>
          <a:p>
            <a:r>
              <a:rPr lang="en-US">
                <a:latin typeface="Tw Cen MT"/>
              </a:rPr>
              <a:t>We implore IBHE to support a movement toward the use of OERs in Illinois HEIs as opposed to paid textbooks.</a:t>
            </a:r>
            <a:endParaRPr lang="en-US"/>
          </a:p>
          <a:p>
            <a:endParaRPr lang="en-US"/>
          </a:p>
        </p:txBody>
      </p:sp>
      <p:sp>
        <p:nvSpPr>
          <p:cNvPr id="4" name="Content Placeholder 3">
            <a:extLst>
              <a:ext uri="{FF2B5EF4-FFF2-40B4-BE49-F238E27FC236}">
                <a16:creationId xmlns:a16="http://schemas.microsoft.com/office/drawing/2014/main" id="{7D50B98F-97F6-5E0C-ECB4-1F5F112F82AF}"/>
              </a:ext>
            </a:extLst>
          </p:cNvPr>
          <p:cNvSpPr>
            <a:spLocks noGrp="1"/>
          </p:cNvSpPr>
          <p:nvPr>
            <p:ph idx="13"/>
          </p:nvPr>
        </p:nvSpPr>
        <p:spPr>
          <a:xfrm>
            <a:off x="918460" y="1322906"/>
            <a:ext cx="5179656" cy="4864608"/>
          </a:xfrm>
        </p:spPr>
        <p:txBody>
          <a:bodyPr vert="horz" lIns="91440" tIns="45720" rIns="91440" bIns="45720" rtlCol="0" anchor="t">
            <a:normAutofit/>
          </a:bodyPr>
          <a:lstStyle/>
          <a:p>
            <a:r>
              <a:rPr lang="en-US">
                <a:latin typeface="Tw Cen MT"/>
              </a:rPr>
              <a:t>According to </a:t>
            </a:r>
            <a:r>
              <a:rPr lang="en-US" i="1">
                <a:latin typeface="Tw Cen MT"/>
              </a:rPr>
              <a:t>A Thriving Illinois, </a:t>
            </a:r>
            <a:r>
              <a:rPr lang="en-US">
                <a:latin typeface="Tw Cen MT"/>
              </a:rPr>
              <a:t>IBHE already aims to reach a goal of $1B in MAP grant funding.</a:t>
            </a:r>
          </a:p>
          <a:p>
            <a:endParaRPr lang="en-US">
              <a:latin typeface="Tw Cen MT"/>
            </a:endParaRPr>
          </a:p>
          <a:p>
            <a:r>
              <a:rPr lang="en-US" i="1">
                <a:latin typeface="Tw Cen MT"/>
              </a:rPr>
              <a:t>A Thriving Illinois</a:t>
            </a:r>
            <a:r>
              <a:rPr lang="en-US">
                <a:latin typeface="Tw Cen MT"/>
              </a:rPr>
              <a:t> outlines a goal to pilot and expand shared services to reduce institutional administrative costs.</a:t>
            </a:r>
          </a:p>
          <a:p>
            <a:endParaRPr lang="en-US">
              <a:latin typeface="Tw Cen MT"/>
            </a:endParaRPr>
          </a:p>
          <a:p>
            <a:r>
              <a:rPr lang="en-US" i="1">
                <a:latin typeface="Tw Cen MT"/>
              </a:rPr>
              <a:t>A Thriving Illinois</a:t>
            </a:r>
            <a:r>
              <a:rPr lang="en-US">
                <a:latin typeface="Tw Cen MT"/>
              </a:rPr>
              <a:t> outlines a goal to further encourage joint purchasing agreements among institutions.</a:t>
            </a:r>
          </a:p>
          <a:p>
            <a:endParaRPr lang="en-US"/>
          </a:p>
        </p:txBody>
      </p:sp>
    </p:spTree>
    <p:extLst>
      <p:ext uri="{BB962C8B-B14F-4D97-AF65-F5344CB8AC3E}">
        <p14:creationId xmlns:p14="http://schemas.microsoft.com/office/powerpoint/2010/main" val="29366479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759435-4FDD-7D93-7B03-C8ECB2CF29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1160DB-B1AF-79AD-488A-D8E596216865}"/>
              </a:ext>
            </a:extLst>
          </p:cNvPr>
          <p:cNvSpPr>
            <a:spLocks noGrp="1"/>
          </p:cNvSpPr>
          <p:nvPr>
            <p:ph type="title"/>
          </p:nvPr>
        </p:nvSpPr>
        <p:spPr/>
        <p:txBody>
          <a:bodyPr>
            <a:normAutofit/>
          </a:bodyPr>
          <a:lstStyle/>
          <a:p>
            <a:r>
              <a:rPr lang="en-US"/>
              <a:t>Area Three: Equity, Mental Health support &amp; IBHE’s Ongoing Efforts</a:t>
            </a:r>
          </a:p>
          <a:p>
            <a:endParaRPr lang="en-US"/>
          </a:p>
        </p:txBody>
      </p:sp>
      <p:sp>
        <p:nvSpPr>
          <p:cNvPr id="3" name="Content Placeholder 2">
            <a:extLst>
              <a:ext uri="{FF2B5EF4-FFF2-40B4-BE49-F238E27FC236}">
                <a16:creationId xmlns:a16="http://schemas.microsoft.com/office/drawing/2014/main" id="{C600C0FB-CE56-C198-FE19-9E55A71E860B}"/>
              </a:ext>
            </a:extLst>
          </p:cNvPr>
          <p:cNvSpPr>
            <a:spLocks noGrp="1"/>
          </p:cNvSpPr>
          <p:nvPr>
            <p:ph idx="1"/>
          </p:nvPr>
        </p:nvSpPr>
        <p:spPr/>
        <p:txBody>
          <a:bodyPr vert="horz" lIns="91440" tIns="45720" rIns="91440" bIns="45720" rtlCol="0" anchor="t">
            <a:normAutofit/>
          </a:bodyPr>
          <a:lstStyle/>
          <a:p>
            <a:r>
              <a:rPr lang="en-US"/>
              <a:t>The CDC and the APA have long since acknowledged that there is a widespread, ongoing mental health crisis in the United States. </a:t>
            </a:r>
          </a:p>
          <a:p>
            <a:r>
              <a:rPr lang="en-US"/>
              <a:t>As such, there is a high demand for mental health services for students in Illinois.</a:t>
            </a:r>
          </a:p>
          <a:p>
            <a:r>
              <a:rPr lang="en-US"/>
              <a:t>Suicide is the second leading cause of death for college-aged individuals in the United States (Xiao et al., 2021).</a:t>
            </a:r>
          </a:p>
          <a:p>
            <a:r>
              <a:rPr lang="en-US"/>
              <a:t>Equity, mental health services, and support resources directly impact the ability of Illinois students and their communities to succeed and thrive. </a:t>
            </a:r>
          </a:p>
          <a:p>
            <a:r>
              <a:rPr lang="en-US"/>
              <a:t>The SAC prioritizes these characteristics to foster an education system that provides students with tools to reach their full potential.</a:t>
            </a:r>
          </a:p>
          <a:p>
            <a:endParaRPr lang="en-US"/>
          </a:p>
        </p:txBody>
      </p:sp>
    </p:spTree>
    <p:extLst>
      <p:ext uri="{BB962C8B-B14F-4D97-AF65-F5344CB8AC3E}">
        <p14:creationId xmlns:p14="http://schemas.microsoft.com/office/powerpoint/2010/main" val="3486438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0B4AF3-0B38-E93B-0D3D-08081F99FD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A8340F-A11F-6294-1869-6C4639846A8C}"/>
              </a:ext>
            </a:extLst>
          </p:cNvPr>
          <p:cNvSpPr>
            <a:spLocks noGrp="1"/>
          </p:cNvSpPr>
          <p:nvPr>
            <p:ph type="title"/>
          </p:nvPr>
        </p:nvSpPr>
        <p:spPr/>
        <p:txBody>
          <a:bodyPr>
            <a:normAutofit fontScale="90000"/>
          </a:bodyPr>
          <a:lstStyle/>
          <a:p>
            <a:r>
              <a:rPr lang="en-US"/>
              <a:t>Identification of </a:t>
            </a:r>
            <a:r>
              <a:rPr lang="en-US">
                <a:latin typeface="TW Cen MT"/>
              </a:rPr>
              <a:t>Equity, Mental Health support &amp; IBHE’s Ongoing Efforts</a:t>
            </a:r>
            <a:endParaRPr lang="en-US" b="0">
              <a:solidFill>
                <a:srgbClr val="000000"/>
              </a:solidFill>
              <a:latin typeface="TW Cen MT"/>
            </a:endParaRPr>
          </a:p>
        </p:txBody>
      </p:sp>
      <p:sp>
        <p:nvSpPr>
          <p:cNvPr id="3" name="Content Placeholder 2">
            <a:extLst>
              <a:ext uri="{FF2B5EF4-FFF2-40B4-BE49-F238E27FC236}">
                <a16:creationId xmlns:a16="http://schemas.microsoft.com/office/drawing/2014/main" id="{AAC9EC75-BC45-2ACA-6A65-CC994AB96671}"/>
              </a:ext>
            </a:extLst>
          </p:cNvPr>
          <p:cNvSpPr>
            <a:spLocks noGrp="1"/>
          </p:cNvSpPr>
          <p:nvPr>
            <p:ph idx="1"/>
          </p:nvPr>
        </p:nvSpPr>
        <p:spPr/>
        <p:txBody>
          <a:bodyPr vert="horz" lIns="91440" tIns="45720" rIns="91440" bIns="45720" rtlCol="0" anchor="t">
            <a:normAutofit/>
          </a:bodyPr>
          <a:lstStyle/>
          <a:p>
            <a:r>
              <a:rPr lang="en-US"/>
              <a:t>During SAC discussions, we found an increasing need for mental health and support services across Illinois institutions.</a:t>
            </a:r>
          </a:p>
          <a:p>
            <a:endParaRPr lang="en-US"/>
          </a:p>
          <a:p>
            <a:r>
              <a:rPr lang="en-US"/>
              <a:t>Most members were able to provide a personal anecdote on how mental health services are needed as a result of crisis or tragedy within their communities.</a:t>
            </a:r>
          </a:p>
          <a:p>
            <a:endParaRPr lang="en-US"/>
          </a:p>
          <a:p>
            <a:r>
              <a:rPr lang="en-US"/>
              <a:t>To foster an environment in higher education where students can reach their full potential, we must meet student needs holistically.</a:t>
            </a:r>
          </a:p>
          <a:p>
            <a:endParaRPr lang="en-US"/>
          </a:p>
          <a:p>
            <a:r>
              <a:rPr lang="en-US"/>
              <a:t>Safety, security, and well-being are paramount.</a:t>
            </a:r>
          </a:p>
          <a:p>
            <a:endParaRPr lang="en-US"/>
          </a:p>
        </p:txBody>
      </p:sp>
    </p:spTree>
    <p:extLst>
      <p:ext uri="{BB962C8B-B14F-4D97-AF65-F5344CB8AC3E}">
        <p14:creationId xmlns:p14="http://schemas.microsoft.com/office/powerpoint/2010/main" val="32570064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ABF02E-D731-3A05-2C98-CAB5B42671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27BC5D-B46B-E7CE-E64E-EB7F0BA779EC}"/>
              </a:ext>
            </a:extLst>
          </p:cNvPr>
          <p:cNvSpPr>
            <a:spLocks noGrp="1"/>
          </p:cNvSpPr>
          <p:nvPr>
            <p:ph type="title"/>
          </p:nvPr>
        </p:nvSpPr>
        <p:spPr>
          <a:xfrm>
            <a:off x="1165746" y="470802"/>
            <a:ext cx="10524460" cy="938967"/>
          </a:xfrm>
        </p:spPr>
        <p:txBody>
          <a:bodyPr>
            <a:normAutofit/>
          </a:bodyPr>
          <a:lstStyle/>
          <a:p>
            <a:r>
              <a:rPr lang="en-US">
                <a:latin typeface="TW Cen MT"/>
              </a:rPr>
              <a:t>IBHE-SAC Proposed Recommendations: </a:t>
            </a:r>
            <a:br>
              <a:rPr lang="en-US">
                <a:latin typeface="TW Cen MT"/>
              </a:rPr>
            </a:br>
            <a:r>
              <a:rPr lang="en-US" sz="2500">
                <a:latin typeface="TW Cen MT"/>
              </a:rPr>
              <a:t>Equity, Mental Health Support, &amp; IBHE’s Ongoing Efforts</a:t>
            </a:r>
            <a:endParaRPr lang="en-US" sz="2500" b="0">
              <a:solidFill>
                <a:srgbClr val="000000"/>
              </a:solidFill>
              <a:latin typeface="TW Cen MT"/>
            </a:endParaRPr>
          </a:p>
        </p:txBody>
      </p:sp>
      <p:sp>
        <p:nvSpPr>
          <p:cNvPr id="3" name="Content Placeholder 2">
            <a:extLst>
              <a:ext uri="{FF2B5EF4-FFF2-40B4-BE49-F238E27FC236}">
                <a16:creationId xmlns:a16="http://schemas.microsoft.com/office/drawing/2014/main" id="{0003BCD4-2A8A-EA77-D85D-C89B776F18D7}"/>
              </a:ext>
            </a:extLst>
          </p:cNvPr>
          <p:cNvSpPr>
            <a:spLocks noGrp="1"/>
          </p:cNvSpPr>
          <p:nvPr>
            <p:ph idx="1"/>
          </p:nvPr>
        </p:nvSpPr>
        <p:spPr>
          <a:xfrm>
            <a:off x="1164609" y="1719302"/>
            <a:ext cx="10515600" cy="4864608"/>
          </a:xfrm>
        </p:spPr>
        <p:txBody>
          <a:bodyPr vert="horz" lIns="91440" tIns="45720" rIns="91440" bIns="45720" rtlCol="0" anchor="t">
            <a:normAutofit/>
          </a:bodyPr>
          <a:lstStyle/>
          <a:p>
            <a:r>
              <a:rPr lang="en-US"/>
              <a:t>Continue initiatives that help to develop of institution-level programs to increase support for mental health and wellness services.</a:t>
            </a:r>
          </a:p>
          <a:p>
            <a:endParaRPr lang="en-US"/>
          </a:p>
          <a:p>
            <a:r>
              <a:rPr lang="en-US"/>
              <a:t>Continue to push for the implementation of equity plans at an institution level.</a:t>
            </a:r>
          </a:p>
          <a:p>
            <a:endParaRPr lang="en-US"/>
          </a:p>
          <a:p>
            <a:r>
              <a:rPr lang="en-US"/>
              <a:t>Explore initiatives to diversify faculty &amp; staff voices as well as curricula, at an institution level.</a:t>
            </a:r>
          </a:p>
          <a:p>
            <a:pPr marL="0" indent="0">
              <a:buNone/>
            </a:pPr>
            <a:endParaRPr lang="en-US"/>
          </a:p>
          <a:p>
            <a:endParaRPr lang="en-US"/>
          </a:p>
        </p:txBody>
      </p:sp>
    </p:spTree>
    <p:extLst>
      <p:ext uri="{BB962C8B-B14F-4D97-AF65-F5344CB8AC3E}">
        <p14:creationId xmlns:p14="http://schemas.microsoft.com/office/powerpoint/2010/main" val="26416434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657226-A519-DAFC-7239-9B464646FA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F9BDBE-8614-C99E-EB53-E5D6F8F124BF}"/>
              </a:ext>
            </a:extLst>
          </p:cNvPr>
          <p:cNvSpPr>
            <a:spLocks noGrp="1"/>
          </p:cNvSpPr>
          <p:nvPr>
            <p:ph type="title"/>
          </p:nvPr>
        </p:nvSpPr>
        <p:spPr/>
        <p:txBody>
          <a:bodyPr>
            <a:normAutofit fontScale="90000"/>
          </a:bodyPr>
          <a:lstStyle/>
          <a:p>
            <a:r>
              <a:rPr lang="en-US">
                <a:latin typeface="Tw Cen MT"/>
              </a:rPr>
              <a:t>Acknowledgement of Ongoing Efforts &amp; Relevancy of </a:t>
            </a:r>
            <a:r>
              <a:rPr lang="en-US" i="1">
                <a:latin typeface="Tw Cen MT"/>
              </a:rPr>
              <a:t>A Thriving Illinois</a:t>
            </a:r>
            <a:endParaRPr lang="en-US" i="1">
              <a:latin typeface="TW Cen MT"/>
            </a:endParaRPr>
          </a:p>
        </p:txBody>
      </p:sp>
      <p:sp>
        <p:nvSpPr>
          <p:cNvPr id="3" name="Content Placeholder 2">
            <a:extLst>
              <a:ext uri="{FF2B5EF4-FFF2-40B4-BE49-F238E27FC236}">
                <a16:creationId xmlns:a16="http://schemas.microsoft.com/office/drawing/2014/main" id="{2B67422E-BABB-5462-5F93-74218FF4A3EC}"/>
              </a:ext>
            </a:extLst>
          </p:cNvPr>
          <p:cNvSpPr>
            <a:spLocks noGrp="1"/>
          </p:cNvSpPr>
          <p:nvPr>
            <p:ph idx="10"/>
          </p:nvPr>
        </p:nvSpPr>
        <p:spPr>
          <a:xfrm>
            <a:off x="6498609" y="1362640"/>
            <a:ext cx="5179656" cy="4864608"/>
          </a:xfrm>
        </p:spPr>
        <p:txBody>
          <a:bodyPr vert="horz" lIns="91440" tIns="45720" rIns="91440" bIns="45720" rtlCol="0" anchor="t">
            <a:normAutofit/>
          </a:bodyPr>
          <a:lstStyle/>
          <a:p>
            <a:pPr marL="342900" indent="-342900">
              <a:lnSpc>
                <a:spcPct val="100000"/>
              </a:lnSpc>
              <a:buFont typeface="Calibri" panose="020B0604020202020204" pitchFamily="34" charset="0"/>
              <a:buChar char="-"/>
            </a:pPr>
            <a:r>
              <a:rPr lang="en-US" sz="2800">
                <a:solidFill>
                  <a:srgbClr val="253439"/>
                </a:solidFill>
                <a:latin typeface="Tw Cen MT"/>
              </a:rPr>
              <a:t>Our recommendations are to continue efforts in investing, expanding, and exploring avenues to improve student support and wellness services such as mental health services.</a:t>
            </a:r>
            <a:endParaRPr lang="en-US" sz="2800">
              <a:latin typeface="Tw Cen MT"/>
            </a:endParaRPr>
          </a:p>
        </p:txBody>
      </p:sp>
      <p:sp>
        <p:nvSpPr>
          <p:cNvPr id="4" name="Content Placeholder 3">
            <a:extLst>
              <a:ext uri="{FF2B5EF4-FFF2-40B4-BE49-F238E27FC236}">
                <a16:creationId xmlns:a16="http://schemas.microsoft.com/office/drawing/2014/main" id="{187BAF9D-5B2C-00E7-3845-261C74947873}"/>
              </a:ext>
            </a:extLst>
          </p:cNvPr>
          <p:cNvSpPr>
            <a:spLocks noGrp="1"/>
          </p:cNvSpPr>
          <p:nvPr>
            <p:ph idx="13"/>
          </p:nvPr>
        </p:nvSpPr>
        <p:spPr>
          <a:xfrm>
            <a:off x="1074745" y="1359950"/>
            <a:ext cx="5179656" cy="4864608"/>
          </a:xfrm>
        </p:spPr>
        <p:txBody>
          <a:bodyPr vert="horz" lIns="91440" tIns="45720" rIns="91440" bIns="45720" rtlCol="0" anchor="t">
            <a:normAutofit/>
          </a:bodyPr>
          <a:lstStyle/>
          <a:p>
            <a:r>
              <a:rPr lang="en-US">
                <a:latin typeface="Tw Cen MT"/>
              </a:rPr>
              <a:t>According to </a:t>
            </a:r>
            <a:r>
              <a:rPr lang="en-US" i="1">
                <a:latin typeface="Tw Cen MT"/>
              </a:rPr>
              <a:t>A Thriving Illinois,</a:t>
            </a:r>
            <a:r>
              <a:rPr lang="en-US">
                <a:latin typeface="Tw Cen MT"/>
              </a:rPr>
              <a:t> IBHE aims to:</a:t>
            </a:r>
          </a:p>
          <a:p>
            <a:endParaRPr lang="en-US">
              <a:latin typeface="Tw Cen MT"/>
            </a:endParaRPr>
          </a:p>
          <a:p>
            <a:r>
              <a:rPr lang="en-US">
                <a:latin typeface="Tw Cen MT"/>
              </a:rPr>
              <a:t>Design professional development programs to achieve equity through training in cultural humility, trauma-informed lens training, and emphasizing intersectionality.</a:t>
            </a:r>
          </a:p>
          <a:p>
            <a:endParaRPr lang="en-US">
              <a:latin typeface="Tw Cen MT"/>
            </a:endParaRPr>
          </a:p>
          <a:p>
            <a:r>
              <a:rPr lang="en-US">
                <a:latin typeface="Tw Cen MT"/>
              </a:rPr>
              <a:t>Call for continued support of basic student needs, including mental health/wellness services.</a:t>
            </a:r>
          </a:p>
          <a:p>
            <a:endParaRPr lang="en-US"/>
          </a:p>
        </p:txBody>
      </p:sp>
    </p:spTree>
    <p:extLst>
      <p:ext uri="{BB962C8B-B14F-4D97-AF65-F5344CB8AC3E}">
        <p14:creationId xmlns:p14="http://schemas.microsoft.com/office/powerpoint/2010/main" val="2963764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1000"/>
            <a:lum/>
          </a:blip>
          <a:srcRect/>
          <a:stretch>
            <a:fillRect/>
          </a:stretch>
        </a:blipFill>
        <a:effectLst/>
      </p:bgPr>
    </p:bg>
    <p:spTree>
      <p:nvGrpSpPr>
        <p:cNvPr id="1" name=""/>
        <p:cNvGrpSpPr/>
        <p:nvPr/>
      </p:nvGrpSpPr>
      <p:grpSpPr>
        <a:xfrm>
          <a:off x="0" y="0"/>
          <a:ext cx="0" cy="0"/>
          <a:chOff x="0" y="0"/>
          <a:chExt cx="0" cy="0"/>
        </a:xfrm>
      </p:grpSpPr>
      <p:sp>
        <p:nvSpPr>
          <p:cNvPr id="37" name="Rectangle 36">
            <a:extLst>
              <a:ext uri="{FF2B5EF4-FFF2-40B4-BE49-F238E27FC236}">
                <a16:creationId xmlns:a16="http://schemas.microsoft.com/office/drawing/2014/main" id="{388E7171-6785-40B8-AE97-5F707A7D8CB9}"/>
              </a:ext>
            </a:extLst>
          </p:cNvPr>
          <p:cNvSpPr/>
          <p:nvPr/>
        </p:nvSpPr>
        <p:spPr>
          <a:xfrm>
            <a:off x="1" y="1800530"/>
            <a:ext cx="12191999" cy="2284876"/>
          </a:xfrm>
          <a:prstGeom prst="rect">
            <a:avLst/>
          </a:prstGeom>
          <a:solidFill>
            <a:srgbClr val="FFFFFF">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b="1">
                <a:solidFill>
                  <a:srgbClr val="136A91"/>
                </a:solidFill>
                <a:latin typeface="Tw Cen MT"/>
              </a:rPr>
              <a:t>Illinois Board of Higher Education</a:t>
            </a:r>
            <a:endParaRPr lang="en-US" sz="4400" b="1">
              <a:solidFill>
                <a:srgbClr val="136A91"/>
              </a:solidFill>
              <a:latin typeface="Tw Cen MT" panose="020B0602020104020603" pitchFamily="34" charset="0"/>
            </a:endParaRPr>
          </a:p>
          <a:p>
            <a:pPr algn="ctr"/>
            <a:r>
              <a:rPr lang="en-US" sz="4400" b="1">
                <a:solidFill>
                  <a:srgbClr val="136A91"/>
                </a:solidFill>
                <a:latin typeface="Tw Cen MT"/>
              </a:rPr>
              <a:t>Student Advisory Committee</a:t>
            </a:r>
            <a:endParaRPr lang="en-US" sz="4400" b="1">
              <a:solidFill>
                <a:srgbClr val="136A91"/>
              </a:solidFill>
              <a:latin typeface="Tw Cen MT" panose="020B0602020104020603" pitchFamily="34" charset="0"/>
            </a:endParaRPr>
          </a:p>
          <a:p>
            <a:pPr algn="ctr"/>
            <a:r>
              <a:rPr lang="en-US" sz="2000" b="1">
                <a:solidFill>
                  <a:srgbClr val="136A91"/>
                </a:solidFill>
                <a:latin typeface="Tw Cen MT"/>
              </a:rPr>
              <a:t>2025 Updates &amp; Recommendations</a:t>
            </a:r>
            <a:endParaRPr lang="en-US" sz="2000" b="1">
              <a:solidFill>
                <a:srgbClr val="136A91"/>
              </a:solidFill>
              <a:latin typeface="Tw Cen MT" panose="020B0602020104020603" pitchFamily="34" charset="0"/>
            </a:endParaRPr>
          </a:p>
          <a:p>
            <a:pPr algn="ctr"/>
            <a:r>
              <a:rPr lang="en-US" sz="2800" b="1">
                <a:solidFill>
                  <a:srgbClr val="136A91"/>
                </a:solidFill>
                <a:latin typeface="Tw Cen MT"/>
              </a:rPr>
              <a:t>Chair Prudence Barajas-Rodriguez &amp; Vice-Chair Penny Bordewick | 03/12/2025</a:t>
            </a:r>
          </a:p>
        </p:txBody>
      </p:sp>
      <p:cxnSp>
        <p:nvCxnSpPr>
          <p:cNvPr id="32" name="Straight Connector 31">
            <a:extLst>
              <a:ext uri="{FF2B5EF4-FFF2-40B4-BE49-F238E27FC236}">
                <a16:creationId xmlns:a16="http://schemas.microsoft.com/office/drawing/2014/main" id="{5AACCAA5-FED9-4C2D-B4C2-C4E8CC17AAAD}"/>
              </a:ext>
            </a:extLst>
          </p:cNvPr>
          <p:cNvCxnSpPr/>
          <p:nvPr/>
        </p:nvCxnSpPr>
        <p:spPr>
          <a:xfrm>
            <a:off x="3048" y="1671603"/>
            <a:ext cx="12188952" cy="0"/>
          </a:xfrm>
          <a:prstGeom prst="line">
            <a:avLst/>
          </a:prstGeom>
          <a:ln w="38100">
            <a:solidFill>
              <a:srgbClr val="FFFFFF">
                <a:alpha val="75000"/>
              </a:srgb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4A38ED00-0E8A-47FC-A72B-5C8DEE5DE2EE}"/>
              </a:ext>
            </a:extLst>
          </p:cNvPr>
          <p:cNvCxnSpPr/>
          <p:nvPr/>
        </p:nvCxnSpPr>
        <p:spPr>
          <a:xfrm>
            <a:off x="3048" y="4214333"/>
            <a:ext cx="12188952" cy="0"/>
          </a:xfrm>
          <a:prstGeom prst="line">
            <a:avLst/>
          </a:prstGeom>
          <a:ln w="38100">
            <a:solidFill>
              <a:srgbClr val="FFFFFF">
                <a:alpha val="75000"/>
              </a:srgbClr>
            </a:solidFill>
          </a:ln>
        </p:spPr>
        <p:style>
          <a:lnRef idx="1">
            <a:schemeClr val="accent1"/>
          </a:lnRef>
          <a:fillRef idx="0">
            <a:schemeClr val="accent1"/>
          </a:fillRef>
          <a:effectRef idx="0">
            <a:schemeClr val="accent1"/>
          </a:effectRef>
          <a:fontRef idx="minor">
            <a:schemeClr val="tx1"/>
          </a:fontRef>
        </p:style>
      </p:cxnSp>
      <p:pic>
        <p:nvPicPr>
          <p:cNvPr id="2" name="Picture 1" descr="A black and white logo&#10;&#10;Description automatically generated with low confidence">
            <a:extLst>
              <a:ext uri="{FF2B5EF4-FFF2-40B4-BE49-F238E27FC236}">
                <a16:creationId xmlns:a16="http://schemas.microsoft.com/office/drawing/2014/main" id="{6085784D-85FC-1A0B-7916-82324F6A509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3736" y="5724144"/>
            <a:ext cx="1996726" cy="914400"/>
          </a:xfrm>
          <a:prstGeom prst="rect">
            <a:avLst/>
          </a:prstGeom>
        </p:spPr>
      </p:pic>
    </p:spTree>
    <p:extLst>
      <p:ext uri="{BB962C8B-B14F-4D97-AF65-F5344CB8AC3E}">
        <p14:creationId xmlns:p14="http://schemas.microsoft.com/office/powerpoint/2010/main" val="13958975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1000"/>
            <a:lum/>
          </a:blip>
          <a:srcRect/>
          <a:stretch>
            <a:fillRect/>
          </a:stretch>
        </a:blipFill>
        <a:effectLst/>
      </p:bgPr>
    </p:bg>
    <p:spTree>
      <p:nvGrpSpPr>
        <p:cNvPr id="1" name=""/>
        <p:cNvGrpSpPr/>
        <p:nvPr/>
      </p:nvGrpSpPr>
      <p:grpSpPr>
        <a:xfrm>
          <a:off x="0" y="0"/>
          <a:ext cx="0" cy="0"/>
          <a:chOff x="0" y="0"/>
          <a:chExt cx="0" cy="0"/>
        </a:xfrm>
      </p:grpSpPr>
      <p:pic>
        <p:nvPicPr>
          <p:cNvPr id="5" name="Picture 4" descr="A black and white logo&#10;&#10;Description automatically generated with low confidence">
            <a:extLst>
              <a:ext uri="{FF2B5EF4-FFF2-40B4-BE49-F238E27FC236}">
                <a16:creationId xmlns:a16="http://schemas.microsoft.com/office/drawing/2014/main" id="{EBBE7F12-A2A2-3DDF-A9F6-0E073235D17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3736" y="5724144"/>
            <a:ext cx="1996726" cy="914400"/>
          </a:xfrm>
          <a:prstGeom prst="rect">
            <a:avLst/>
          </a:prstGeom>
        </p:spPr>
      </p:pic>
    </p:spTree>
    <p:extLst>
      <p:ext uri="{BB962C8B-B14F-4D97-AF65-F5344CB8AC3E}">
        <p14:creationId xmlns:p14="http://schemas.microsoft.com/office/powerpoint/2010/main" val="15172694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1A5DBE38-0EC6-4778-AE75-87814A993188}"/>
              </a:ext>
            </a:extLst>
          </p:cNvPr>
          <p:cNvSpPr>
            <a:spLocks noGrp="1"/>
          </p:cNvSpPr>
          <p:nvPr>
            <p:ph type="title"/>
          </p:nvPr>
        </p:nvSpPr>
        <p:spPr>
          <a:xfrm>
            <a:off x="1165746" y="320675"/>
            <a:ext cx="10515600" cy="744037"/>
          </a:xfrm>
          <a:prstGeom prst="rect">
            <a:avLst/>
          </a:prstGeom>
        </p:spPr>
        <p:txBody>
          <a:bodyPr>
            <a:normAutofit/>
          </a:bodyPr>
          <a:lstStyle/>
          <a:p>
            <a:pPr algn="l"/>
            <a:r>
              <a:rPr lang="en-US"/>
              <a:t>Introduction</a:t>
            </a:r>
            <a:endParaRPr lang="en-US" sz="2800">
              <a:solidFill>
                <a:srgbClr val="136A91"/>
              </a:solidFill>
            </a:endParaRPr>
          </a:p>
        </p:txBody>
      </p:sp>
      <p:sp>
        <p:nvSpPr>
          <p:cNvPr id="31" name="Content Placeholder 30">
            <a:extLst>
              <a:ext uri="{FF2B5EF4-FFF2-40B4-BE49-F238E27FC236}">
                <a16:creationId xmlns:a16="http://schemas.microsoft.com/office/drawing/2014/main" id="{872608D2-606A-8C4E-A6C3-352642ECC4B7}"/>
              </a:ext>
            </a:extLst>
          </p:cNvPr>
          <p:cNvSpPr>
            <a:spLocks noGrp="1"/>
          </p:cNvSpPr>
          <p:nvPr>
            <p:ph idx="4294967295"/>
          </p:nvPr>
        </p:nvSpPr>
        <p:spPr>
          <a:xfrm>
            <a:off x="1164609" y="1316736"/>
            <a:ext cx="10506435" cy="4998497"/>
          </a:xfrm>
          <a:prstGeom prst="rect">
            <a:avLst/>
          </a:prstGeom>
        </p:spPr>
        <p:txBody>
          <a:bodyPr vert="horz" lIns="91440" tIns="45720" rIns="91440" bIns="45720" rtlCol="0" anchor="t">
            <a:normAutofit/>
          </a:bodyPr>
          <a:lstStyle/>
          <a:p>
            <a:r>
              <a:rPr lang="en-US">
                <a:solidFill>
                  <a:srgbClr val="253439"/>
                </a:solidFill>
                <a:ea typeface="+mn-lt"/>
                <a:cs typeface="+mn-lt"/>
              </a:rPr>
              <a:t>The Student Advisory Committee (SAC) has had the honor of serving as a platform for students across the state to voice their ideas and provide feedback regarding higher education policies and initiatives. </a:t>
            </a:r>
            <a:endParaRPr lang="en-US">
              <a:solidFill>
                <a:srgbClr val="000000"/>
              </a:solidFill>
              <a:ea typeface="+mn-lt"/>
              <a:cs typeface="+mn-lt"/>
            </a:endParaRPr>
          </a:p>
          <a:p>
            <a:r>
              <a:rPr lang="en-US">
                <a:solidFill>
                  <a:srgbClr val="253439"/>
                </a:solidFill>
                <a:ea typeface="+mn-lt"/>
                <a:cs typeface="+mn-lt"/>
              </a:rPr>
              <a:t>Through collaboration with IBHE, the SAC works to ensure that the diverse needs of Illinois' student population are heard and addressed. We hope to collaborate with the Board in a communal effort of fostering an inclusive, responsive, and forward-thinking higher education system.</a:t>
            </a:r>
          </a:p>
          <a:p>
            <a:r>
              <a:rPr lang="en-US">
                <a:solidFill>
                  <a:srgbClr val="253439"/>
                </a:solidFill>
              </a:rPr>
              <a:t>We have identified three main areas of interest that we would like to advise upon.</a:t>
            </a:r>
          </a:p>
        </p:txBody>
      </p:sp>
    </p:spTree>
    <p:extLst>
      <p:ext uri="{BB962C8B-B14F-4D97-AF65-F5344CB8AC3E}">
        <p14:creationId xmlns:p14="http://schemas.microsoft.com/office/powerpoint/2010/main" val="14602839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57F194-8E8E-3FD9-BDC9-4399640348FD}"/>
              </a:ext>
            </a:extLst>
          </p:cNvPr>
          <p:cNvSpPr>
            <a:spLocks noGrp="1"/>
          </p:cNvSpPr>
          <p:nvPr>
            <p:ph type="title"/>
          </p:nvPr>
        </p:nvSpPr>
        <p:spPr/>
        <p:txBody>
          <a:bodyPr/>
          <a:lstStyle/>
          <a:p>
            <a:r>
              <a:rPr lang="en-US"/>
              <a:t>Identified Areas of Interest</a:t>
            </a:r>
          </a:p>
        </p:txBody>
      </p:sp>
      <p:sp>
        <p:nvSpPr>
          <p:cNvPr id="3" name="Content Placeholder 2">
            <a:extLst>
              <a:ext uri="{FF2B5EF4-FFF2-40B4-BE49-F238E27FC236}">
                <a16:creationId xmlns:a16="http://schemas.microsoft.com/office/drawing/2014/main" id="{6B37063E-0241-C1A8-C0BE-780E3879061E}"/>
              </a:ext>
            </a:extLst>
          </p:cNvPr>
          <p:cNvSpPr>
            <a:spLocks noGrp="1"/>
          </p:cNvSpPr>
          <p:nvPr>
            <p:ph idx="1"/>
          </p:nvPr>
        </p:nvSpPr>
        <p:spPr/>
        <p:txBody>
          <a:bodyPr vert="horz" lIns="91440" tIns="45720" rIns="91440" bIns="45720" rtlCol="0" anchor="t">
            <a:normAutofit/>
          </a:bodyPr>
          <a:lstStyle/>
          <a:p>
            <a:endParaRPr lang="en-US"/>
          </a:p>
          <a:p>
            <a:r>
              <a:rPr lang="en-US"/>
              <a:t>Student Basic Needs – Housing Insecurity and Food Insecurity, Childcare, and Health Care.</a:t>
            </a:r>
          </a:p>
          <a:p>
            <a:endParaRPr lang="en-US"/>
          </a:p>
          <a:p>
            <a:r>
              <a:rPr lang="en-US"/>
              <a:t>College Affordability &amp; Open Resource Educational Resources (OER)</a:t>
            </a:r>
          </a:p>
          <a:p>
            <a:endParaRPr lang="en-US"/>
          </a:p>
          <a:p>
            <a:r>
              <a:rPr lang="en-US"/>
              <a:t>Equity Initiatives, Mental Health Support, and Ongoing Efforts of the IBHE</a:t>
            </a:r>
          </a:p>
        </p:txBody>
      </p:sp>
    </p:spTree>
    <p:extLst>
      <p:ext uri="{BB962C8B-B14F-4D97-AF65-F5344CB8AC3E}">
        <p14:creationId xmlns:p14="http://schemas.microsoft.com/office/powerpoint/2010/main" val="5010306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4770C-7BF6-9F0A-1B2F-9C82F64BC26E}"/>
              </a:ext>
            </a:extLst>
          </p:cNvPr>
          <p:cNvSpPr>
            <a:spLocks noGrp="1"/>
          </p:cNvSpPr>
          <p:nvPr>
            <p:ph type="title"/>
          </p:nvPr>
        </p:nvSpPr>
        <p:spPr/>
        <p:txBody>
          <a:bodyPr/>
          <a:lstStyle/>
          <a:p>
            <a:r>
              <a:rPr lang="en-US"/>
              <a:t>Area One: Basic Needs</a:t>
            </a:r>
          </a:p>
        </p:txBody>
      </p:sp>
      <p:sp>
        <p:nvSpPr>
          <p:cNvPr id="3" name="Content Placeholder 2">
            <a:extLst>
              <a:ext uri="{FF2B5EF4-FFF2-40B4-BE49-F238E27FC236}">
                <a16:creationId xmlns:a16="http://schemas.microsoft.com/office/drawing/2014/main" id="{ACDA188E-53EB-3D2B-2CBE-2CC9EA9C43AC}"/>
              </a:ext>
            </a:extLst>
          </p:cNvPr>
          <p:cNvSpPr>
            <a:spLocks noGrp="1"/>
          </p:cNvSpPr>
          <p:nvPr>
            <p:ph idx="1"/>
          </p:nvPr>
        </p:nvSpPr>
        <p:spPr/>
        <p:txBody>
          <a:bodyPr vert="horz" lIns="91440" tIns="45720" rIns="91440" bIns="45720" rtlCol="0" anchor="t">
            <a:normAutofit/>
          </a:bodyPr>
          <a:lstStyle/>
          <a:p>
            <a:pPr marL="342900" indent="-342900"/>
            <a:r>
              <a:rPr lang="en-US">
                <a:latin typeface="TW Cen MT"/>
              </a:rPr>
              <a:t>SAC has identified student basic needs as a point of interest to address in order to provide Illinois higher education students with the support they need to thrive in Illinois.</a:t>
            </a:r>
            <a:endParaRPr lang="en-US"/>
          </a:p>
          <a:p>
            <a:pPr marL="342900" indent="-342900"/>
            <a:r>
              <a:rPr lang="en-US"/>
              <a:t>Housing security, food security, childcare, and health care are all pivotal factors to ensuring that Illinois students in higher education can attend their courses, complete their work, and ultimately help shape a better future. </a:t>
            </a:r>
          </a:p>
          <a:p>
            <a:pPr marL="342900" indent="-342900"/>
            <a:r>
              <a:rPr lang="en-US"/>
              <a:t>From August 2022 to June 2023, 443 homeless students were reported by 35 institutions of higher education” (IBHE “Students Experiencing Homeless and Youth in Care Annual Report” April 2024).</a:t>
            </a:r>
          </a:p>
          <a:p>
            <a:pPr marL="342900" indent="-342900"/>
            <a:r>
              <a:rPr lang="en-US"/>
              <a:t>“Forty-eight percent of college students report experiencing food insecurity and 22% report having to skip meals, per a recent national survey.” (Chicago Coalition to End Homelessness).</a:t>
            </a:r>
          </a:p>
          <a:p>
            <a:pPr marL="342900" indent="-342900"/>
            <a:endParaRPr lang="en-US"/>
          </a:p>
          <a:p>
            <a:pPr marL="342900" indent="-342900"/>
            <a:endParaRPr lang="en-US"/>
          </a:p>
          <a:p>
            <a:pPr marL="342900" indent="-342900"/>
            <a:endParaRPr lang="en-US"/>
          </a:p>
          <a:p>
            <a:endParaRPr lang="en-US"/>
          </a:p>
        </p:txBody>
      </p:sp>
    </p:spTree>
    <p:extLst>
      <p:ext uri="{BB962C8B-B14F-4D97-AF65-F5344CB8AC3E}">
        <p14:creationId xmlns:p14="http://schemas.microsoft.com/office/powerpoint/2010/main" val="2426175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4FC1C-3F55-6979-AF80-8C69EE00019E}"/>
              </a:ext>
            </a:extLst>
          </p:cNvPr>
          <p:cNvSpPr>
            <a:spLocks noGrp="1"/>
          </p:cNvSpPr>
          <p:nvPr>
            <p:ph type="title"/>
          </p:nvPr>
        </p:nvSpPr>
        <p:spPr/>
        <p:txBody>
          <a:bodyPr/>
          <a:lstStyle/>
          <a:p>
            <a:r>
              <a:rPr lang="en-US"/>
              <a:t>Identification of Basic Needs as an Area of Interest</a:t>
            </a:r>
          </a:p>
        </p:txBody>
      </p:sp>
      <p:sp>
        <p:nvSpPr>
          <p:cNvPr id="3" name="Content Placeholder 2">
            <a:extLst>
              <a:ext uri="{FF2B5EF4-FFF2-40B4-BE49-F238E27FC236}">
                <a16:creationId xmlns:a16="http://schemas.microsoft.com/office/drawing/2014/main" id="{2595D627-EC4B-F56D-5385-366CCD58B78B}"/>
              </a:ext>
            </a:extLst>
          </p:cNvPr>
          <p:cNvSpPr>
            <a:spLocks noGrp="1"/>
          </p:cNvSpPr>
          <p:nvPr>
            <p:ph idx="1"/>
          </p:nvPr>
        </p:nvSpPr>
        <p:spPr/>
        <p:txBody>
          <a:bodyPr vert="horz" lIns="91440" tIns="45720" rIns="91440" bIns="45720" rtlCol="0" anchor="t">
            <a:normAutofit/>
          </a:bodyPr>
          <a:lstStyle/>
          <a:p>
            <a:r>
              <a:rPr lang="en-US"/>
              <a:t>Cross-institutional dialogue through the IBHE-SAC has brought concerns surrounding student basic needs to our attention that cross county lines, impacting nearly all Illinois students.</a:t>
            </a:r>
          </a:p>
          <a:p>
            <a:r>
              <a:rPr lang="en-US"/>
              <a:t>Brainstorming sessions revealed collective interest in localizing efforts to improve higher education in Illinois in the form of addressing student basic needs.</a:t>
            </a:r>
          </a:p>
          <a:p>
            <a:r>
              <a:rPr lang="en-US"/>
              <a:t>Following our second committee of the whole meeting we compared the interest in specific areas (i.e., housing security, food security, childcare services, and health care services) to </a:t>
            </a:r>
            <a:r>
              <a:rPr lang="en-US" i="1"/>
              <a:t>A Thriving Illinois, </a:t>
            </a:r>
            <a:r>
              <a:rPr lang="en-US"/>
              <a:t>IBHE's Strategic Plan.</a:t>
            </a:r>
          </a:p>
          <a:p>
            <a:r>
              <a:rPr lang="en-US"/>
              <a:t>As such, we adopted the term "student basic needs" to refer to such services and resources.</a:t>
            </a:r>
          </a:p>
        </p:txBody>
      </p:sp>
    </p:spTree>
    <p:extLst>
      <p:ext uri="{BB962C8B-B14F-4D97-AF65-F5344CB8AC3E}">
        <p14:creationId xmlns:p14="http://schemas.microsoft.com/office/powerpoint/2010/main" val="25408179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51DA99-963B-C24C-C62D-6256E7BF417B}"/>
              </a:ext>
            </a:extLst>
          </p:cNvPr>
          <p:cNvSpPr>
            <a:spLocks noGrp="1"/>
          </p:cNvSpPr>
          <p:nvPr>
            <p:ph type="title"/>
          </p:nvPr>
        </p:nvSpPr>
        <p:spPr/>
        <p:txBody>
          <a:bodyPr/>
          <a:lstStyle/>
          <a:p>
            <a:r>
              <a:rPr lang="en-US"/>
              <a:t>Proposed Recommendations of the IBHE SAC: Basic Needs</a:t>
            </a:r>
          </a:p>
        </p:txBody>
      </p:sp>
      <p:sp>
        <p:nvSpPr>
          <p:cNvPr id="3" name="Content Placeholder 2">
            <a:extLst>
              <a:ext uri="{FF2B5EF4-FFF2-40B4-BE49-F238E27FC236}">
                <a16:creationId xmlns:a16="http://schemas.microsoft.com/office/drawing/2014/main" id="{B542D7CB-2D64-6BEA-50FA-0D905D39800C}"/>
              </a:ext>
            </a:extLst>
          </p:cNvPr>
          <p:cNvSpPr>
            <a:spLocks noGrp="1"/>
          </p:cNvSpPr>
          <p:nvPr>
            <p:ph idx="1"/>
          </p:nvPr>
        </p:nvSpPr>
        <p:spPr/>
        <p:txBody>
          <a:bodyPr vert="horz" lIns="91440" tIns="45720" rIns="91440" bIns="45720" rtlCol="0" anchor="t">
            <a:normAutofit/>
          </a:bodyPr>
          <a:lstStyle/>
          <a:p>
            <a:r>
              <a:rPr lang="en-US"/>
              <a:t>We encourage the Board to continue investing in and implementing ongoing learning and evidence-based support initiatives to localize and direct resources where needed to best support our communities. </a:t>
            </a:r>
          </a:p>
          <a:p>
            <a:pPr marL="0" indent="0">
              <a:buNone/>
            </a:pPr>
            <a:endParaRPr lang="en-US"/>
          </a:p>
          <a:p>
            <a:r>
              <a:rPr lang="en-US"/>
              <a:t>We implore the Board to endorse and support institution-level review and reform of existing policies and procedures that further exacerbate equity gaps in higher education.</a:t>
            </a:r>
          </a:p>
        </p:txBody>
      </p:sp>
    </p:spTree>
    <p:extLst>
      <p:ext uri="{BB962C8B-B14F-4D97-AF65-F5344CB8AC3E}">
        <p14:creationId xmlns:p14="http://schemas.microsoft.com/office/powerpoint/2010/main" val="19461810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216E52-8969-0A73-D97C-7039267FAE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B93519-24F7-71F9-37B7-E88CE401F44C}"/>
              </a:ext>
            </a:extLst>
          </p:cNvPr>
          <p:cNvSpPr>
            <a:spLocks noGrp="1"/>
          </p:cNvSpPr>
          <p:nvPr>
            <p:ph type="title"/>
          </p:nvPr>
        </p:nvSpPr>
        <p:spPr/>
        <p:txBody>
          <a:bodyPr/>
          <a:lstStyle/>
          <a:p>
            <a:r>
              <a:rPr lang="en-US" sz="2500">
                <a:latin typeface="TW Cen MT"/>
              </a:rPr>
              <a:t>Acknowledgement of Ongoing Efforts &amp; Relevancy of </a:t>
            </a:r>
            <a:r>
              <a:rPr lang="en-US" sz="2500" i="1">
                <a:latin typeface="TW Cen MT"/>
              </a:rPr>
              <a:t>A Thriving Illinois</a:t>
            </a:r>
          </a:p>
        </p:txBody>
      </p:sp>
      <p:sp>
        <p:nvSpPr>
          <p:cNvPr id="4" name="Content Placeholder 3">
            <a:extLst>
              <a:ext uri="{FF2B5EF4-FFF2-40B4-BE49-F238E27FC236}">
                <a16:creationId xmlns:a16="http://schemas.microsoft.com/office/drawing/2014/main" id="{5D32287C-871D-AA6E-41C1-014CFC0EAF4D}"/>
              </a:ext>
            </a:extLst>
          </p:cNvPr>
          <p:cNvSpPr>
            <a:spLocks noGrp="1"/>
          </p:cNvSpPr>
          <p:nvPr>
            <p:ph idx="13"/>
          </p:nvPr>
        </p:nvSpPr>
        <p:spPr>
          <a:xfrm>
            <a:off x="918460" y="1243162"/>
            <a:ext cx="5179656" cy="4864608"/>
          </a:xfrm>
        </p:spPr>
        <p:txBody>
          <a:bodyPr vert="horz" lIns="91440" tIns="45720" rIns="91440" bIns="45720" rtlCol="0" anchor="t">
            <a:normAutofit/>
          </a:bodyPr>
          <a:lstStyle/>
          <a:p>
            <a:r>
              <a:rPr lang="en-US">
                <a:solidFill>
                  <a:srgbClr val="253439"/>
                </a:solidFill>
                <a:latin typeface="Tw Cen MT"/>
              </a:rPr>
              <a:t>According to </a:t>
            </a:r>
            <a:r>
              <a:rPr lang="en-US" i="1">
                <a:solidFill>
                  <a:srgbClr val="253439"/>
                </a:solidFill>
                <a:latin typeface="Tw Cen MT"/>
              </a:rPr>
              <a:t>A Thriving Illinois,</a:t>
            </a:r>
            <a:r>
              <a:rPr lang="en-US">
                <a:solidFill>
                  <a:srgbClr val="253439"/>
                </a:solidFill>
                <a:latin typeface="Tw Cen MT"/>
              </a:rPr>
              <a:t> IBHE already aims to:</a:t>
            </a:r>
            <a:endParaRPr lang="en-US"/>
          </a:p>
          <a:p>
            <a:r>
              <a:rPr lang="en-US">
                <a:solidFill>
                  <a:srgbClr val="253439"/>
                </a:solidFill>
                <a:latin typeface="Tw Cen MT"/>
              </a:rPr>
              <a:t>Establish and implement institution-level equity plans.</a:t>
            </a:r>
            <a:endParaRPr lang="en-US"/>
          </a:p>
          <a:p>
            <a:r>
              <a:rPr lang="en-US">
                <a:solidFill>
                  <a:srgbClr val="253439"/>
                </a:solidFill>
                <a:latin typeface="Tw Cen MT"/>
              </a:rPr>
              <a:t>Provide equitable funding so students can receive the resources they need to succeed at any institution in the state.</a:t>
            </a:r>
            <a:endParaRPr lang="en-US"/>
          </a:p>
          <a:p>
            <a:pPr marL="0" indent="0">
              <a:buNone/>
            </a:pPr>
            <a:endParaRPr lang="en-US"/>
          </a:p>
        </p:txBody>
      </p:sp>
      <p:sp>
        <p:nvSpPr>
          <p:cNvPr id="8" name="Content Placeholder 2">
            <a:extLst>
              <a:ext uri="{FF2B5EF4-FFF2-40B4-BE49-F238E27FC236}">
                <a16:creationId xmlns:a16="http://schemas.microsoft.com/office/drawing/2014/main" id="{CEECB539-3C50-95A3-8354-22D5E800D3DE}"/>
              </a:ext>
            </a:extLst>
          </p:cNvPr>
          <p:cNvSpPr>
            <a:spLocks noGrp="1"/>
          </p:cNvSpPr>
          <p:nvPr/>
        </p:nvSpPr>
        <p:spPr>
          <a:xfrm>
            <a:off x="6188493" y="1245852"/>
            <a:ext cx="5179656" cy="4864608"/>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Tw Cen MT" panose="020B06020201040206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w Cen MT" panose="020B0602020104020603"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Tw Cen MT" panose="020B0602020104020603"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w Cen MT" panose="020B0602020104020603"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w Cen MT" panose="020B0602020104020603"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atin typeface="Tw Cen MT"/>
              </a:rPr>
              <a:t>SAC recommendations align with existing goals outlined in </a:t>
            </a:r>
            <a:r>
              <a:rPr lang="en-US" i="1">
                <a:latin typeface="Tw Cen MT"/>
              </a:rPr>
              <a:t>A Thriving Illinois; o</a:t>
            </a:r>
            <a:r>
              <a:rPr lang="en-US">
                <a:latin typeface="Tw Cen MT"/>
              </a:rPr>
              <a:t>ur recommendations are as follows:</a:t>
            </a:r>
          </a:p>
          <a:p>
            <a:r>
              <a:rPr lang="en-US">
                <a:latin typeface="Tw Cen MT"/>
              </a:rPr>
              <a:t>Encourage institutional review and revisal of current policies and practices that may contribute to equity gaps.</a:t>
            </a:r>
          </a:p>
          <a:p>
            <a:r>
              <a:rPr lang="en-US">
                <a:latin typeface="Tw Cen MT"/>
              </a:rPr>
              <a:t>Continue providing evidence-based support for institutions.</a:t>
            </a:r>
          </a:p>
          <a:p>
            <a:pPr marL="0" indent="0">
              <a:buNone/>
            </a:pPr>
            <a:endParaRPr lang="en-US"/>
          </a:p>
        </p:txBody>
      </p:sp>
    </p:spTree>
    <p:extLst>
      <p:ext uri="{BB962C8B-B14F-4D97-AF65-F5344CB8AC3E}">
        <p14:creationId xmlns:p14="http://schemas.microsoft.com/office/powerpoint/2010/main" val="27723192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3C23D6-D427-9050-81E2-3700F519E4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65BD3E-2BC1-1528-900E-2201983A5945}"/>
              </a:ext>
            </a:extLst>
          </p:cNvPr>
          <p:cNvSpPr>
            <a:spLocks noGrp="1"/>
          </p:cNvSpPr>
          <p:nvPr>
            <p:ph type="title"/>
          </p:nvPr>
        </p:nvSpPr>
        <p:spPr/>
        <p:txBody>
          <a:bodyPr/>
          <a:lstStyle/>
          <a:p>
            <a:r>
              <a:rPr lang="en-US"/>
              <a:t>Area Two: College Affordability</a:t>
            </a:r>
          </a:p>
        </p:txBody>
      </p:sp>
      <p:sp>
        <p:nvSpPr>
          <p:cNvPr id="3" name="Content Placeholder 2">
            <a:extLst>
              <a:ext uri="{FF2B5EF4-FFF2-40B4-BE49-F238E27FC236}">
                <a16:creationId xmlns:a16="http://schemas.microsoft.com/office/drawing/2014/main" id="{1D8C9778-40AE-FB6A-7230-DB7BDDE9FD6C}"/>
              </a:ext>
            </a:extLst>
          </p:cNvPr>
          <p:cNvSpPr>
            <a:spLocks noGrp="1"/>
          </p:cNvSpPr>
          <p:nvPr>
            <p:ph idx="1"/>
          </p:nvPr>
        </p:nvSpPr>
        <p:spPr/>
        <p:txBody>
          <a:bodyPr vert="horz" lIns="91440" tIns="45720" rIns="91440" bIns="45720" rtlCol="0" anchor="t">
            <a:normAutofit/>
          </a:bodyPr>
          <a:lstStyle/>
          <a:p>
            <a:r>
              <a:rPr lang="en-US"/>
              <a:t>College affordability presents a critical barrier to students pursuing an education.</a:t>
            </a:r>
          </a:p>
          <a:p>
            <a:endParaRPr lang="en-US"/>
          </a:p>
          <a:p>
            <a:r>
              <a:rPr lang="en-US"/>
              <a:t>The rising costs of tuition, fees, materials (i.e., textbooks, technology) creates significant financial burden for students, impacting their ability to thrive and/or continue to pursue an education.</a:t>
            </a:r>
          </a:p>
          <a:p>
            <a:r>
              <a:rPr lang="en-US"/>
              <a:t>Strategically coordinating resources to help alleviate the financial burden of cost-incurring factors such as textbooks and tuition costs will help improve access to higher education in Illinois.</a:t>
            </a:r>
          </a:p>
          <a:p>
            <a:endParaRPr lang="en-US"/>
          </a:p>
        </p:txBody>
      </p:sp>
    </p:spTree>
    <p:extLst>
      <p:ext uri="{BB962C8B-B14F-4D97-AF65-F5344CB8AC3E}">
        <p14:creationId xmlns:p14="http://schemas.microsoft.com/office/powerpoint/2010/main" val="3415559285"/>
      </p:ext>
    </p:extLst>
  </p:cSld>
  <p:clrMapOvr>
    <a:masterClrMapping/>
  </p:clrMapOvr>
</p:sld>
</file>

<file path=ppt/theme/theme1.xml><?xml version="1.0" encoding="utf-8"?>
<a:theme xmlns:a="http://schemas.openxmlformats.org/drawingml/2006/main" name="1_Custom Design">
  <a:themeElements>
    <a:clrScheme name="Custom 2">
      <a:dk1>
        <a:srgbClr val="000000"/>
      </a:dk1>
      <a:lt1>
        <a:sysClr val="window" lastClr="FFFFFF"/>
      </a:lt1>
      <a:dk2>
        <a:srgbClr val="004D5C"/>
      </a:dk2>
      <a:lt2>
        <a:srgbClr val="FFFFFF"/>
      </a:lt2>
      <a:accent1>
        <a:srgbClr val="0CA7BC"/>
      </a:accent1>
      <a:accent2>
        <a:srgbClr val="FDA922"/>
      </a:accent2>
      <a:accent3>
        <a:srgbClr val="19CD62"/>
      </a:accent3>
      <a:accent4>
        <a:srgbClr val="F8F390"/>
      </a:accent4>
      <a:accent5>
        <a:srgbClr val="A1E2F1"/>
      </a:accent5>
      <a:accent6>
        <a:srgbClr val="96F2BB"/>
      </a:accent6>
      <a:hlink>
        <a:srgbClr val="22697C"/>
      </a:hlink>
      <a:folHlink>
        <a:srgbClr val="83D0F3"/>
      </a:folHlink>
    </a:clrScheme>
    <a:fontScheme name="IBHE">
      <a:majorFont>
        <a:latin typeface="Tw Cen MT"/>
        <a:ea typeface=""/>
        <a:cs typeface=""/>
      </a:majorFont>
      <a:minorFont>
        <a:latin typeface="Tw Cen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3F704DCAD720C4E9CD5251CD1A1F104" ma:contentTypeVersion="4" ma:contentTypeDescription="Create a new document." ma:contentTypeScope="" ma:versionID="054383d2377e7013e94e6b1fb0961611">
  <xsd:schema xmlns:xsd="http://www.w3.org/2001/XMLSchema" xmlns:xs="http://www.w3.org/2001/XMLSchema" xmlns:p="http://schemas.microsoft.com/office/2006/metadata/properties" xmlns:ns2="0ff7085c-1a35-4c7c-82a7-472fd02a864d" targetNamespace="http://schemas.microsoft.com/office/2006/metadata/properties" ma:root="true" ma:fieldsID="375de10e6d93c2c5c5321b8cc3a1afd5" ns2:_="">
    <xsd:import namespace="0ff7085c-1a35-4c7c-82a7-472fd02a864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ff7085c-1a35-4c7c-82a7-472fd02a864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9FC6A7A-03F6-4B03-B27C-6F3AF4E4272A}">
  <ds:schemaRefs>
    <ds:schemaRef ds:uri="86109ecc-a57c-46ac-98c7-f073c2af5d6b"/>
    <ds:schemaRef ds:uri="cd3af700-aeb9-48b8-ba02-d03e01ac3418"/>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ADEBEDC9-9C2B-401D-9946-600242449E07}">
  <ds:schemaRefs>
    <ds:schemaRef ds:uri="http://schemas.microsoft.com/sharepoint/v3/contenttype/forms"/>
  </ds:schemaRefs>
</ds:datastoreItem>
</file>

<file path=customXml/itemProps3.xml><?xml version="1.0" encoding="utf-8"?>
<ds:datastoreItem xmlns:ds="http://schemas.openxmlformats.org/officeDocument/2006/customXml" ds:itemID="{C5BFBA8A-8010-4098-8F6E-3A5BF506B3C5}">
  <ds:schemaRefs>
    <ds:schemaRef ds:uri="0ff7085c-1a35-4c7c-82a7-472fd02a864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Widescreen</PresentationFormat>
  <Slides>20</Slides>
  <Notes>0</Notes>
  <HiddenSlides>0</HiddenSlide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1_Custom Design</vt:lpstr>
      <vt:lpstr>PowerPoint Presentation</vt:lpstr>
      <vt:lpstr>PowerPoint Presentation</vt:lpstr>
      <vt:lpstr>Introduction</vt:lpstr>
      <vt:lpstr>Identified Areas of Interest</vt:lpstr>
      <vt:lpstr>Area One: Basic Needs</vt:lpstr>
      <vt:lpstr>Identification of Basic Needs as an Area of Interest</vt:lpstr>
      <vt:lpstr>Proposed Recommendations of the IBHE SAC: Basic Needs</vt:lpstr>
      <vt:lpstr>Acknowledgement of Ongoing Efforts &amp; Relevancy of A Thriving Illinois</vt:lpstr>
      <vt:lpstr>Area Two: College Affordability</vt:lpstr>
      <vt:lpstr>Identification of College Affordability as an Area of Interest</vt:lpstr>
      <vt:lpstr>Area Two: College Affordability – MAP Grant Funding</vt:lpstr>
      <vt:lpstr>Area Two: College Affordability – MAP Grant Funding</vt:lpstr>
      <vt:lpstr>Area Two: College Affordability – Open Educational Resources (OERs)</vt:lpstr>
      <vt:lpstr>Proposed Recommendations of the IBHE SAC: College Affordability</vt:lpstr>
      <vt:lpstr>Acknowledgement of Ongoing Efforts &amp; Relevancy of A Thriving Illinois</vt:lpstr>
      <vt:lpstr>Area Three: Equity, Mental Health support &amp; IBHE’s Ongoing Efforts </vt:lpstr>
      <vt:lpstr>Identification of Equity, Mental Health support &amp; IBHE’s Ongoing Efforts</vt:lpstr>
      <vt:lpstr>IBHE-SAC Proposed Recommendations:  Equity, Mental Health Support, &amp; IBHE’s Ongoing Efforts</vt:lpstr>
      <vt:lpstr>Acknowledgement of Ongoing Efforts &amp; Relevancy of A Thriving Illinois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Chase, Emily</dc:creator>
  <cp:revision>4</cp:revision>
  <cp:lastPrinted>2018-09-07T14:19:14Z</cp:lastPrinted>
  <dcterms:created xsi:type="dcterms:W3CDTF">2018-05-30T18:59:58Z</dcterms:created>
  <dcterms:modified xsi:type="dcterms:W3CDTF">2025-02-28T18:30:38Z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0x010100F3F704DCAD720C4E9CD5251CD1A1F104</vt:lpwstr>
  </property>
</Properties>
</file>